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147481809" r:id="rId2"/>
    <p:sldId id="2147481808" r:id="rId3"/>
    <p:sldId id="2147481788" r:id="rId4"/>
    <p:sldId id="2147481814" r:id="rId5"/>
    <p:sldId id="2147481828" r:id="rId6"/>
    <p:sldId id="2147481827" r:id="rId7"/>
    <p:sldId id="2147481829" r:id="rId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AE8D53-053B-4BBC-AF8E-31A8757A70A9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93CA2D-5EF7-442C-8BEA-3E88CF21C3C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6913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6F67A-3969-9EF8-8866-ADE4AD85A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0786646-663E-FBBE-8885-1584532D4A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CD8F95C-088A-628D-B077-89337010F4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>
              <a:ea typeface="Calibri"/>
              <a:cs typeface="Calibri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6E6C1D9-D0CA-9B86-5F2A-CE38638D1D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D63A6-D4F3-4F12-AF02-FA5059436FD3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2350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1D10B-71A4-1E93-F95F-0AD884C40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77E46AA-F887-0D31-A6DD-28A4082141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CB7AE49-25D7-6AC6-CB17-C3351285D0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>
              <a:ea typeface="Calibri"/>
              <a:cs typeface="Calibri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9300D18-D7D7-1175-C955-5C7A21F21B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D63A6-D4F3-4F12-AF02-FA5059436FD3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6176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3B304-70FB-C78B-EB8F-574C41D80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192301-AFCB-70AC-81EC-4605E8E85D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D4357D-4863-7B1D-098E-0C1CB8E22D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AECC76-7D1C-6E2E-5E75-7F188BC564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5A6E4B-83BB-4F5D-88B5-3CF933C3DE6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6037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b="0" i="0" kern="1200" dirty="0">
              <a:solidFill>
                <a:schemeClr val="tx1"/>
              </a:solidFill>
              <a:effectLst/>
              <a:latin typeface="+mn-lt"/>
              <a:ea typeface="Calibri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D63A6-D4F3-4F12-AF02-FA5059436FD3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47418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8F37D-AC9B-68D3-2085-79EA5C060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079EB9-6B8C-B25B-18FD-765B48855F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C36310-DD8D-C8E1-A969-CE9042F623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BC92E1-48CC-54FD-A95B-E6DD4F7F1A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5A6E4B-83BB-4F5D-88B5-3CF933C3DE6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6784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F95C0-0058-4563-F769-6EE987FB7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E4C346A-A3CB-91ED-CDFC-D9238031D8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9D6D40D-C4FF-A4B9-728E-2B32FBD9B3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="1" noProof="0" dirty="0">
              <a:ea typeface="Calibri"/>
              <a:cs typeface="Calibri"/>
            </a:endParaRP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1E566EA-21B0-8066-8900-692CB2EFC9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5A6E4B-83BB-4F5D-88B5-3CF933C3DE6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3434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0D057-F69F-3FE5-924E-B1D770D8E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902B9FC-1E1E-FE46-36F6-774A043FA5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45498EE-0583-76D7-5BC6-5E91AF2FE7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b="1" noProof="0" dirty="0">
              <a:ea typeface="Calibri"/>
              <a:cs typeface="Calibri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noProof="0" dirty="0">
              <a:ea typeface="Calibri"/>
              <a:cs typeface="Calibri"/>
            </a:endParaRPr>
          </a:p>
          <a:p>
            <a:endParaRPr lang="nl-NL" dirty="0">
              <a:ea typeface="Calibri"/>
              <a:cs typeface="Calibri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1125E60-1502-E3AF-505D-8325BBC3BA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5A6E4B-83BB-4F5D-88B5-3CF933C3DE6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458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94FAA23-6E7F-EF5C-BACC-8F4E771116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4E8EA85-DBF5-FE38-CD2D-B153BD4A50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F0D7243-11FE-57D9-24D1-AD592C02F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FC340-6D79-40AC-A915-22B253B29E34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CD08F84-144C-5EEC-3E28-C100EFA7A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9EFEF85-3523-980A-D4AB-65DF1683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71F5-1580-4021-B5AA-373CCCADB4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9335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7546A33-419C-76F0-825C-8126D470E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3BD7825-8B9B-B9D2-8F01-48EECF4CFD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91E7015-A479-AC8E-592C-196893F5D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FC340-6D79-40AC-A915-22B253B29E34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A0F56A6-9E5B-E064-C7A8-582A5D27F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AA7426B-7E74-C737-4C2D-6CFF8C4EA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71F5-1580-4021-B5AA-373CCCADB4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39520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EB63701-439F-3F44-9098-C4B63C634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5397087-A740-7A23-EE08-08F6D2AC8D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75BD429-7A61-A5F7-A7AA-3B2CFCF71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FC340-6D79-40AC-A915-22B253B29E34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D5FC8FF-D898-C49F-892B-D3EDF94FB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78B6B00-507F-5B4A-71A4-708DA804B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71F5-1580-4021-B5AA-373CCCADB4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36333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680478-2317-4E1C-56AE-D032DD08D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684C34E-2E5D-A6BC-F99E-A8D727937E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37815D21-52D6-EC91-849B-580AA81C56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C0C2A38-EE50-49D7-1683-AE8EE1683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FC340-6D79-40AC-A915-22B253B29E34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5902CBE-7C5A-BDE8-435E-62EAD1186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D085C9D-D47E-A18F-435B-61B9E4B34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71F5-1580-4021-B5AA-373CCCADB4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8951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97F80E3-CCDF-9566-D564-D4D098285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C6CE639-A0D4-8EEC-3440-F4E22ECCD4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53EF042-E3EE-75C8-E018-E77097378A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6C33758E-C80A-FF05-1645-6D30CDA036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03DFB4EF-A1D4-8444-AE59-AE26667402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49DA1F98-82C1-16EB-E025-DCF4E9642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FC340-6D79-40AC-A915-22B253B29E34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8720300-30BA-03FC-9169-4D88F74C5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F378D86-0085-5A9F-CB30-41248198E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71F5-1580-4021-B5AA-373CCCADB4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99126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DC29E4-6089-9847-5FB0-30FF383D3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881BFBBE-2339-276A-4442-482675AA4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FC340-6D79-40AC-A915-22B253B29E34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7C1919C-AF13-8310-83F6-1C2103AF1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484BD30-8B31-12D4-BE6E-6B0B938F3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71F5-1580-4021-B5AA-373CCCADB4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7784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E2DF6FF2-2549-E2D5-B135-7BC310656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FC340-6D79-40AC-A915-22B253B29E34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52BE796B-718B-79A7-FC9B-5D826F34B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6811318-E226-2408-A362-540AD9874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71F5-1580-4021-B5AA-373CCCADB4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30661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B77E95-29F1-CA82-6EEB-3EDDE1D9C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919E3AB-0C64-0CAC-4390-48C77B23F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6162D18-9A5E-A4E2-7363-64EB6CF115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349167B-CD52-0859-0FEB-FF1A0B12E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FC340-6D79-40AC-A915-22B253B29E34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81D7427-4ECD-10BF-3FF1-297A2A4A5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347EDDE-80DB-49BD-27C5-418D13F6F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71F5-1580-4021-B5AA-373CCCADB4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77103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8DE031C-EF21-B2D6-9DA0-706C84A67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44B7BB35-3EC1-CC65-68B2-B0E99B43C8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1FF5F32-770C-553C-3558-D128754E13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BE6968A-A207-6F0E-5281-8EEE8FC5B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FC340-6D79-40AC-A915-22B253B29E34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7876A99-7724-030D-A6BE-629360BCC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C08B188-2E65-81DE-530A-79C161F36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71F5-1580-4021-B5AA-373CCCADB4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41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4732E7-F5B0-521B-49C2-C1A0062EF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806E039F-0681-FEB0-BAB6-FBE12A84B9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189DC3C-B0A0-EDDA-54C4-DF7ABF5EE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FC340-6D79-40AC-A915-22B253B29E34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4CA79AC-7E02-B1DB-F8C4-9C13A94B7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E75A2E6-CF07-31BB-D048-E6B505EF5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71F5-1580-4021-B5AA-373CCCADB4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490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C6B78F76-5CB1-43EB-9156-6AEFF7668A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CEB0DC4D-A958-AAC1-54B9-DCA63B13A9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7C32362-F628-8594-4D55-79B14E15A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FC340-6D79-40AC-A915-22B253B29E34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E83BC5E-AB04-555E-D7B5-BC99B3D80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D797E31-0AB7-A26E-63B3-49D74B84C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71F5-1580-4021-B5AA-373CCCADB4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82366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EXT wit clean geen titel">
    <p:bg>
      <p:bgPr>
        <a:gradFill>
          <a:gsLst>
            <a:gs pos="100000">
              <a:srgbClr val="89A5B2">
                <a:alpha val="54719"/>
                <a:lumMod val="100000"/>
              </a:srgbClr>
            </a:gs>
            <a:gs pos="0">
              <a:srgbClr val="FEFEFE">
                <a:lumMod val="0"/>
                <a:lumOff val="100000"/>
              </a:srgbClr>
            </a:gs>
            <a:gs pos="100000">
              <a:srgbClr val="124A6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94">
            <a:extLst>
              <a:ext uri="{FF2B5EF4-FFF2-40B4-BE49-F238E27FC236}">
                <a16:creationId xmlns:a16="http://schemas.microsoft.com/office/drawing/2014/main" id="{EEEB4810-B2CE-CD58-377D-F29F3F4AEC5B}"/>
              </a:ext>
            </a:extLst>
          </p:cNvPr>
          <p:cNvSpPr/>
          <p:nvPr userDrawn="1"/>
        </p:nvSpPr>
        <p:spPr>
          <a:xfrm>
            <a:off x="407989" y="1526876"/>
            <a:ext cx="11376024" cy="4278613"/>
          </a:xfrm>
          <a:prstGeom prst="roundRect">
            <a:avLst>
              <a:gd name="adj" fmla="val 2314"/>
            </a:avLst>
          </a:prstGeom>
          <a:solidFill>
            <a:srgbClr val="FFFFFF"/>
          </a:solidFill>
          <a:ln>
            <a:noFill/>
          </a:ln>
          <a:effectLst>
            <a:outerShdw blurRad="254000" dist="63500" dir="2700000" algn="tl" rotWithShape="0">
              <a:schemeClr val="tx1">
                <a:lumMod val="95000"/>
                <a:lumOff val="5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0" tIns="45705" rIns="91410" bIns="45705" rtlCol="0" anchor="ctr"/>
          <a:lstStyle/>
          <a:p>
            <a:pPr marL="285672" marR="0" lvl="0" indent="-285672" algn="l" defTabSz="9141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599" b="1">
              <a:solidFill>
                <a:srgbClr val="0F294B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pic>
        <p:nvPicPr>
          <p:cNvPr id="8" name="Picture 7" descr="A black and white background with white text&#10;&#10;AI-generated content may be incorrect.">
            <a:extLst>
              <a:ext uri="{FF2B5EF4-FFF2-40B4-BE49-F238E27FC236}">
                <a16:creationId xmlns:a16="http://schemas.microsoft.com/office/drawing/2014/main" id="{39E439EE-0BC7-8307-BFD9-E60D570D08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924301"/>
            <a:ext cx="2240211" cy="2933700"/>
          </a:xfrm>
          <a:prstGeom prst="rect">
            <a:avLst/>
          </a:prstGeom>
        </p:spPr>
      </p:pic>
      <p:grpSp>
        <p:nvGrpSpPr>
          <p:cNvPr id="9" name="Groep 8">
            <a:extLst>
              <a:ext uri="{FF2B5EF4-FFF2-40B4-BE49-F238E27FC236}">
                <a16:creationId xmlns:a16="http://schemas.microsoft.com/office/drawing/2014/main" id="{434D7252-1A2C-B6C0-8169-C3AE9B3E63A2}"/>
              </a:ext>
            </a:extLst>
          </p:cNvPr>
          <p:cNvGrpSpPr/>
          <p:nvPr userDrawn="1"/>
        </p:nvGrpSpPr>
        <p:grpSpPr>
          <a:xfrm>
            <a:off x="385695" y="395414"/>
            <a:ext cx="1704686" cy="291683"/>
            <a:chOff x="385694" y="395414"/>
            <a:chExt cx="1704686" cy="291683"/>
          </a:xfrm>
        </p:grpSpPr>
        <p:pic>
          <p:nvPicPr>
            <p:cNvPr id="10" name="Picture 18" descr="A blue and grey letters on a black background&#10;&#10;Description automatically generated">
              <a:extLst>
                <a:ext uri="{FF2B5EF4-FFF2-40B4-BE49-F238E27FC236}">
                  <a16:creationId xmlns:a16="http://schemas.microsoft.com/office/drawing/2014/main" id="{2DF0DD9F-C327-FE56-14BE-74A6F1B346B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694" y="395414"/>
              <a:ext cx="1704686" cy="248478"/>
            </a:xfrm>
            <a:prstGeom prst="rect">
              <a:avLst/>
            </a:prstGeom>
          </p:spPr>
        </p:pic>
        <p:cxnSp>
          <p:nvCxnSpPr>
            <p:cNvPr id="11" name="Straight Connector 2">
              <a:extLst>
                <a:ext uri="{FF2B5EF4-FFF2-40B4-BE49-F238E27FC236}">
                  <a16:creationId xmlns:a16="http://schemas.microsoft.com/office/drawing/2014/main" id="{7A765D1A-12C0-B42A-F502-92DAE40B3B6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17760" y="687097"/>
              <a:ext cx="162105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65F65AC-FC55-B368-A81D-E9755A5B71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8801" y="1818527"/>
            <a:ext cx="5437200" cy="61644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999" b="1">
                <a:latin typeface="Inter" panose="02000503000000020004" pitchFamily="2" charset="0"/>
                <a:ea typeface="Inter" panose="02000503000000020004" pitchFamily="2" charset="0"/>
              </a:defRPr>
            </a:lvl1pPr>
            <a:lvl2pPr>
              <a:defRPr sz="1999">
                <a:latin typeface="Inter" panose="02000503000000020004" pitchFamily="2" charset="0"/>
                <a:ea typeface="Inter" panose="02000503000000020004" pitchFamily="2" charset="0"/>
              </a:defRPr>
            </a:lvl2pPr>
            <a:lvl3pPr marL="914150" indent="0">
              <a:buNone/>
              <a:defRPr sz="1599"/>
            </a:lvl3pPr>
            <a:lvl4pPr>
              <a:defRPr sz="1599">
                <a:latin typeface="Inter" panose="02000503000000020004" pitchFamily="2" charset="0"/>
                <a:ea typeface="Inter" panose="02000503000000020004" pitchFamily="2" charset="0"/>
              </a:defRPr>
            </a:lvl4pPr>
            <a:lvl5pPr>
              <a:defRPr sz="1599">
                <a:latin typeface="Inter" panose="02000503000000020004" pitchFamily="2" charset="0"/>
                <a:ea typeface="Inter" panose="02000503000000020004" pitchFamily="2" charset="0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tekst 3">
            <a:extLst>
              <a:ext uri="{FF2B5EF4-FFF2-40B4-BE49-F238E27FC236}">
                <a16:creationId xmlns:a16="http://schemas.microsoft.com/office/drawing/2014/main" id="{555A411E-42C2-AA30-5690-9C98293B2A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8800" y="2609636"/>
            <a:ext cx="5437200" cy="2393879"/>
          </a:xfrm>
          <a:prstGeom prst="rect">
            <a:avLst/>
          </a:prstGeom>
        </p:spPr>
        <p:txBody>
          <a:bodyPr lIns="0" tIns="0" rIns="0" bIns="0"/>
          <a:lstStyle>
            <a:lvl1pPr marL="302266" indent="-302266">
              <a:buClr>
                <a:schemeClr val="accent1"/>
              </a:buClr>
              <a:buFont typeface="Arial" panose="020B0604020202020204" pitchFamily="34" charset="0"/>
              <a:buChar char="•"/>
              <a:defRPr sz="1999" b="0">
                <a:latin typeface="Inter" panose="02000503000000020004" pitchFamily="2" charset="0"/>
                <a:ea typeface="Inter" panose="02000503000000020004" pitchFamily="2" charset="0"/>
              </a:defRPr>
            </a:lvl1pPr>
            <a:lvl2pPr>
              <a:defRPr sz="1999">
                <a:latin typeface="Inter" panose="02000503000000020004" pitchFamily="2" charset="0"/>
                <a:ea typeface="Inter" panose="02000503000000020004" pitchFamily="2" charset="0"/>
              </a:defRPr>
            </a:lvl2pPr>
            <a:lvl3pPr marL="914150" indent="0">
              <a:buNone/>
              <a:defRPr sz="1599"/>
            </a:lvl3pPr>
            <a:lvl4pPr>
              <a:defRPr sz="1599">
                <a:latin typeface="Inter" panose="02000503000000020004" pitchFamily="2" charset="0"/>
                <a:ea typeface="Inter" panose="02000503000000020004" pitchFamily="2" charset="0"/>
              </a:defRPr>
            </a:lvl4pPr>
            <a:lvl5pPr>
              <a:defRPr sz="1599">
                <a:latin typeface="Inter" panose="02000503000000020004" pitchFamily="2" charset="0"/>
                <a:ea typeface="Inter" panose="02000503000000020004" pitchFamily="2" charset="0"/>
              </a:defRPr>
            </a:lvl5pPr>
          </a:lstStyle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nl-NL" sz="1599" err="1">
                <a:solidFill>
                  <a:srgbClr val="124A65"/>
                </a:solidFill>
                <a:latin typeface="Inter" panose="020B0604020202020204" charset="0"/>
                <a:ea typeface="Inter" panose="020B0604020202020204" charset="0"/>
              </a:rPr>
              <a:t>Customers</a:t>
            </a:r>
            <a:r>
              <a:rPr lang="nl-NL" sz="1599">
                <a:solidFill>
                  <a:srgbClr val="124A65"/>
                </a:solidFill>
                <a:latin typeface="Inter" panose="020B0604020202020204" charset="0"/>
                <a:ea typeface="Inter" panose="020B0604020202020204" charset="0"/>
              </a:rPr>
              <a:t> get up </a:t>
            </a:r>
            <a:r>
              <a:rPr lang="nl-NL" sz="1599" err="1">
                <a:solidFill>
                  <a:srgbClr val="124A65"/>
                </a:solidFill>
                <a:latin typeface="Inter" panose="020B0604020202020204" charset="0"/>
                <a:ea typeface="Inter" panose="020B0604020202020204" charset="0"/>
              </a:rPr>
              <a:t>to</a:t>
            </a:r>
            <a:r>
              <a:rPr lang="nl-NL" sz="1599">
                <a:solidFill>
                  <a:srgbClr val="124A65"/>
                </a:solidFill>
                <a:latin typeface="Inter" panose="020B0604020202020204" charset="0"/>
                <a:ea typeface="Inter" panose="020B0604020202020204" charset="0"/>
              </a:rPr>
              <a:t> </a:t>
            </a:r>
            <a:br>
              <a:rPr lang="nl-NL" sz="1599">
                <a:solidFill>
                  <a:srgbClr val="124A65"/>
                </a:solidFill>
                <a:latin typeface="Inter" panose="020B0604020202020204" charset="0"/>
                <a:ea typeface="Inter" panose="020B0604020202020204" charset="0"/>
              </a:rPr>
            </a:br>
            <a:r>
              <a:rPr lang="nl-NL" sz="1599">
                <a:solidFill>
                  <a:srgbClr val="124A65"/>
                </a:solidFill>
                <a:latin typeface="Inter" panose="020B0604020202020204" charset="0"/>
                <a:ea typeface="Inter" panose="020B0604020202020204" charset="0"/>
              </a:rPr>
              <a:t>20% order discount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nl-NL" sz="1599">
                <a:solidFill>
                  <a:srgbClr val="124A65"/>
                </a:solidFill>
                <a:latin typeface="Inter" panose="020B0604020202020204" charset="0"/>
                <a:ea typeface="Inter" panose="020B0604020202020204" charset="0"/>
              </a:rPr>
              <a:t>5 vouchers: €25, €50, €100, </a:t>
            </a:r>
            <a:br>
              <a:rPr lang="nl-NL" sz="1599">
                <a:solidFill>
                  <a:srgbClr val="124A65"/>
                </a:solidFill>
                <a:latin typeface="Inter" panose="020B0604020202020204" charset="0"/>
                <a:ea typeface="Inter" panose="020B0604020202020204" charset="0"/>
              </a:rPr>
            </a:br>
            <a:r>
              <a:rPr lang="nl-NL" sz="1599">
                <a:solidFill>
                  <a:srgbClr val="124A65"/>
                </a:solidFill>
                <a:latin typeface="Inter" panose="020B0604020202020204" charset="0"/>
                <a:ea typeface="Inter" panose="020B0604020202020204" charset="0"/>
              </a:rPr>
              <a:t>€150, €200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nl-NL" sz="1599" err="1">
                <a:solidFill>
                  <a:srgbClr val="124A65"/>
                </a:solidFill>
                <a:latin typeface="Inter" panose="020B0604020202020204" charset="0"/>
                <a:ea typeface="Inter" panose="020B0604020202020204" charset="0"/>
              </a:rPr>
              <a:t>Clearly</a:t>
            </a:r>
            <a:r>
              <a:rPr lang="nl-NL" sz="1599">
                <a:solidFill>
                  <a:srgbClr val="124A65"/>
                </a:solidFill>
                <a:latin typeface="Inter" panose="020B0604020202020204" charset="0"/>
                <a:ea typeface="Inter" panose="020B0604020202020204" charset="0"/>
              </a:rPr>
              <a:t> </a:t>
            </a:r>
            <a:r>
              <a:rPr lang="nl-NL" sz="1599" err="1">
                <a:solidFill>
                  <a:srgbClr val="124A65"/>
                </a:solidFill>
                <a:latin typeface="Inter" panose="020B0604020202020204" charset="0"/>
                <a:ea typeface="Inter" panose="020B0604020202020204" charset="0"/>
              </a:rPr>
              <a:t>visible</a:t>
            </a:r>
            <a:r>
              <a:rPr lang="nl-NL" sz="1599">
                <a:solidFill>
                  <a:srgbClr val="124A65"/>
                </a:solidFill>
                <a:latin typeface="Inter" panose="020B0604020202020204" charset="0"/>
                <a:ea typeface="Inter" panose="020B0604020202020204" charset="0"/>
              </a:rPr>
              <a:t> in shopping basket</a:t>
            </a:r>
          </a:p>
        </p:txBody>
      </p:sp>
    </p:spTree>
    <p:extLst>
      <p:ext uri="{BB962C8B-B14F-4D97-AF65-F5344CB8AC3E}">
        <p14:creationId xmlns:p14="http://schemas.microsoft.com/office/powerpoint/2010/main" val="279406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EXT leeg">
    <p:bg>
      <p:bgPr>
        <a:gradFill>
          <a:gsLst>
            <a:gs pos="100000">
              <a:srgbClr val="89A5B2">
                <a:alpha val="54719"/>
                <a:lumMod val="100000"/>
              </a:srgbClr>
            </a:gs>
            <a:gs pos="0">
              <a:srgbClr val="FEFEFE">
                <a:lumMod val="0"/>
                <a:lumOff val="100000"/>
              </a:srgbClr>
            </a:gs>
            <a:gs pos="100000">
              <a:srgbClr val="124A6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3">
            <a:extLst>
              <a:ext uri="{FF2B5EF4-FFF2-40B4-BE49-F238E27FC236}">
                <a16:creationId xmlns:a16="http://schemas.microsoft.com/office/drawing/2014/main" id="{98A59836-E5CB-274D-4D1D-755B8E94FD5D}"/>
              </a:ext>
            </a:extLst>
          </p:cNvPr>
          <p:cNvGrpSpPr/>
          <p:nvPr userDrawn="1"/>
        </p:nvGrpSpPr>
        <p:grpSpPr>
          <a:xfrm>
            <a:off x="385694" y="395414"/>
            <a:ext cx="1704686" cy="291683"/>
            <a:chOff x="385694" y="395414"/>
            <a:chExt cx="1704686" cy="291683"/>
          </a:xfrm>
        </p:grpSpPr>
        <p:pic>
          <p:nvPicPr>
            <p:cNvPr id="6" name="Picture 18" descr="A blue and grey letters on a black background&#10;&#10;Description automatically generated">
              <a:extLst>
                <a:ext uri="{FF2B5EF4-FFF2-40B4-BE49-F238E27FC236}">
                  <a16:creationId xmlns:a16="http://schemas.microsoft.com/office/drawing/2014/main" id="{278120D8-D7C5-E9C2-2845-A725A9EB7C5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694" y="395414"/>
              <a:ext cx="1704686" cy="248478"/>
            </a:xfrm>
            <a:prstGeom prst="rect">
              <a:avLst/>
            </a:prstGeom>
          </p:spPr>
        </p:pic>
        <p:cxnSp>
          <p:nvCxnSpPr>
            <p:cNvPr id="8" name="Straight Connector 2">
              <a:extLst>
                <a:ext uri="{FF2B5EF4-FFF2-40B4-BE49-F238E27FC236}">
                  <a16:creationId xmlns:a16="http://schemas.microsoft.com/office/drawing/2014/main" id="{478B9D61-382D-D728-ACC4-3636C74DA66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17760" y="687097"/>
              <a:ext cx="162105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Picture 10" descr="A black and white background with white text&#10;&#10;AI-generated content may be incorrect.">
            <a:extLst>
              <a:ext uri="{FF2B5EF4-FFF2-40B4-BE49-F238E27FC236}">
                <a16:creationId xmlns:a16="http://schemas.microsoft.com/office/drawing/2014/main" id="{DB4FD1CD-084D-6F66-7666-F913F88F646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24300"/>
            <a:ext cx="2240211" cy="293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9795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EXT wit clean">
    <p:bg>
      <p:bgPr>
        <a:gradFill>
          <a:gsLst>
            <a:gs pos="100000">
              <a:srgbClr val="89A5B2">
                <a:alpha val="54719"/>
                <a:lumMod val="100000"/>
              </a:srgbClr>
            </a:gs>
            <a:gs pos="0">
              <a:srgbClr val="FEFEFE">
                <a:lumMod val="0"/>
                <a:lumOff val="100000"/>
              </a:srgbClr>
            </a:gs>
            <a:gs pos="100000">
              <a:srgbClr val="124A6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94">
            <a:extLst>
              <a:ext uri="{FF2B5EF4-FFF2-40B4-BE49-F238E27FC236}">
                <a16:creationId xmlns:a16="http://schemas.microsoft.com/office/drawing/2014/main" id="{EEEB4810-B2CE-CD58-377D-F29F3F4AEC5B}"/>
              </a:ext>
            </a:extLst>
          </p:cNvPr>
          <p:cNvSpPr/>
          <p:nvPr userDrawn="1"/>
        </p:nvSpPr>
        <p:spPr>
          <a:xfrm>
            <a:off x="407990" y="1526876"/>
            <a:ext cx="11376024" cy="4278613"/>
          </a:xfrm>
          <a:prstGeom prst="roundRect">
            <a:avLst>
              <a:gd name="adj" fmla="val 2314"/>
            </a:avLst>
          </a:prstGeom>
          <a:solidFill>
            <a:srgbClr val="FFFFFF"/>
          </a:solidFill>
          <a:ln>
            <a:noFill/>
          </a:ln>
          <a:effectLst>
            <a:outerShdw blurRad="254000" dist="63500" dir="2700000" algn="tl" rotWithShape="0">
              <a:schemeClr val="tx1">
                <a:lumMod val="95000"/>
                <a:lumOff val="5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0" tIns="45705" rIns="91410" bIns="45705" rtlCol="0" anchor="ctr"/>
          <a:lstStyle/>
          <a:p>
            <a:pPr marL="285672" marR="0" lvl="0" indent="-285672" algn="l" defTabSz="9141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599" b="1">
              <a:solidFill>
                <a:srgbClr val="0F294B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2E01F0-4AEC-2704-A8A6-7037B18A43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0" y="758825"/>
            <a:ext cx="11299825" cy="55626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3998" cap="all" baseline="0">
                <a:solidFill>
                  <a:srgbClr val="124A65"/>
                </a:solidFill>
                <a:latin typeface="Inter" panose="020B05020300000000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 descr="A black and white background with white text&#10;&#10;AI-generated content may be incorrect.">
            <a:extLst>
              <a:ext uri="{FF2B5EF4-FFF2-40B4-BE49-F238E27FC236}">
                <a16:creationId xmlns:a16="http://schemas.microsoft.com/office/drawing/2014/main" id="{39E439EE-0BC7-8307-BFD9-E60D570D08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924301"/>
            <a:ext cx="2240211" cy="2933700"/>
          </a:xfrm>
          <a:prstGeom prst="rect">
            <a:avLst/>
          </a:prstGeom>
        </p:spPr>
      </p:pic>
      <p:grpSp>
        <p:nvGrpSpPr>
          <p:cNvPr id="9" name="Groep 8">
            <a:extLst>
              <a:ext uri="{FF2B5EF4-FFF2-40B4-BE49-F238E27FC236}">
                <a16:creationId xmlns:a16="http://schemas.microsoft.com/office/drawing/2014/main" id="{434D7252-1A2C-B6C0-8169-C3AE9B3E63A2}"/>
              </a:ext>
            </a:extLst>
          </p:cNvPr>
          <p:cNvGrpSpPr/>
          <p:nvPr userDrawn="1"/>
        </p:nvGrpSpPr>
        <p:grpSpPr>
          <a:xfrm>
            <a:off x="385695" y="395414"/>
            <a:ext cx="1704686" cy="291683"/>
            <a:chOff x="385694" y="395414"/>
            <a:chExt cx="1704686" cy="291683"/>
          </a:xfrm>
        </p:grpSpPr>
        <p:pic>
          <p:nvPicPr>
            <p:cNvPr id="10" name="Picture 18" descr="A blue and grey letters on a black background&#10;&#10;Description automatically generated">
              <a:extLst>
                <a:ext uri="{FF2B5EF4-FFF2-40B4-BE49-F238E27FC236}">
                  <a16:creationId xmlns:a16="http://schemas.microsoft.com/office/drawing/2014/main" id="{2DF0DD9F-C327-FE56-14BE-74A6F1B346B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694" y="395414"/>
              <a:ext cx="1704686" cy="248478"/>
            </a:xfrm>
            <a:prstGeom prst="rect">
              <a:avLst/>
            </a:prstGeom>
          </p:spPr>
        </p:pic>
        <p:cxnSp>
          <p:nvCxnSpPr>
            <p:cNvPr id="11" name="Straight Connector 2">
              <a:extLst>
                <a:ext uri="{FF2B5EF4-FFF2-40B4-BE49-F238E27FC236}">
                  <a16:creationId xmlns:a16="http://schemas.microsoft.com/office/drawing/2014/main" id="{7A765D1A-12C0-B42A-F502-92DAE40B3B6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17760" y="687097"/>
              <a:ext cx="1621055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24489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2750F141-C369-9342-6051-CF1F947FA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005A102-2834-0D63-F917-41B77087B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AC5BD9B-E17E-5899-FC81-5CA9B1247E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FC340-6D79-40AC-A915-22B253B29E34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C9AD8C6-0351-7995-C800-F538BF8F1D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BE0FDBB-DBE4-CE20-37DD-1893FA3B88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7871F5-1580-4021-B5AA-373CCCADB4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788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3374A-27F0-9C44-0246-7A976FF60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inhoud 13">
            <a:extLst>
              <a:ext uri="{FF2B5EF4-FFF2-40B4-BE49-F238E27FC236}">
                <a16:creationId xmlns:a16="http://schemas.microsoft.com/office/drawing/2014/main" id="{7A4D14DB-2688-EE58-59CF-91F3C7A23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3863" y="1829449"/>
            <a:ext cx="5435369" cy="2393879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pPr marL="0" indent="0">
              <a:buNone/>
            </a:pPr>
            <a:r>
              <a:rPr lang="cs-CZ" sz="1950" b="1" dirty="0">
                <a:solidFill>
                  <a:srgbClr val="124A65"/>
                </a:solidFill>
                <a:latin typeface="Inter"/>
                <a:ea typeface="Inter" panose="020B0604020202020204" charset="0"/>
                <a:cs typeface="Arial"/>
              </a:rPr>
              <a:t>Bezplatné propagační předměty DAF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IE" sz="1111" dirty="0">
              <a:solidFill>
                <a:srgbClr val="124A65"/>
              </a:solidFill>
              <a:latin typeface="Inter" panose="020B0604020202020204" charset="0"/>
              <a:ea typeface="Inter" panose="020B0604020202020204" charset="0"/>
            </a:endParaRPr>
          </a:p>
          <a:p>
            <a:pPr marL="302260" indent="-302260">
              <a:lnSpc>
                <a:spcPct val="150000"/>
              </a:lnSpc>
              <a:spcBef>
                <a:spcPts val="0"/>
              </a:spcBef>
            </a:pPr>
            <a:r>
              <a:rPr lang="cs-CZ" sz="1450" dirty="0">
                <a:solidFill>
                  <a:srgbClr val="124A65"/>
                </a:solidFill>
                <a:latin typeface="Inter"/>
                <a:ea typeface="Inter" panose="020B0604020202020204" charset="0"/>
                <a:cs typeface="Arial"/>
              </a:rPr>
              <a:t>Zavádíme </a:t>
            </a:r>
            <a:r>
              <a:rPr lang="cs-CZ" sz="1450" b="1" dirty="0">
                <a:solidFill>
                  <a:srgbClr val="124A65"/>
                </a:solidFill>
                <a:latin typeface="Inter"/>
                <a:ea typeface="Inter" panose="020B0604020202020204" charset="0"/>
                <a:cs typeface="Arial"/>
              </a:rPr>
              <a:t>poukázky</a:t>
            </a:r>
            <a:r>
              <a:rPr lang="cs-CZ" sz="1450" dirty="0">
                <a:solidFill>
                  <a:srgbClr val="124A65"/>
                </a:solidFill>
                <a:latin typeface="Inter"/>
                <a:ea typeface="Inter" panose="020B0604020202020204" charset="0"/>
                <a:cs typeface="Arial"/>
              </a:rPr>
              <a:t>: 50–200 eur</a:t>
            </a:r>
          </a:p>
          <a:p>
            <a:pPr marL="302260" indent="-302260">
              <a:lnSpc>
                <a:spcPct val="150000"/>
              </a:lnSpc>
              <a:spcBef>
                <a:spcPts val="0"/>
              </a:spcBef>
            </a:pPr>
            <a:r>
              <a:rPr lang="cs-CZ" sz="1450" dirty="0">
                <a:solidFill>
                  <a:srgbClr val="124A65"/>
                </a:solidFill>
                <a:latin typeface="Inter"/>
                <a:ea typeface="Inter" panose="020B0604020202020204" charset="0"/>
                <a:cs typeface="Arial"/>
              </a:rPr>
              <a:t>Velké poukázky za méně bodů</a:t>
            </a:r>
          </a:p>
          <a:p>
            <a:pPr marL="302260" indent="-302260">
              <a:lnSpc>
                <a:spcPct val="150000"/>
              </a:lnSpc>
              <a:spcBef>
                <a:spcPts val="0"/>
              </a:spcBef>
            </a:pPr>
            <a:r>
              <a:rPr lang="cs-CZ" sz="1450" dirty="0">
                <a:solidFill>
                  <a:srgbClr val="124A65"/>
                </a:solidFill>
                <a:latin typeface="Inter"/>
                <a:ea typeface="Inter" panose="020B0604020202020204" charset="0"/>
                <a:cs typeface="Arial"/>
              </a:rPr>
              <a:t>Žádná registrace/aktivace </a:t>
            </a:r>
          </a:p>
          <a:p>
            <a:pPr marL="302260" indent="-302260">
              <a:lnSpc>
                <a:spcPct val="150000"/>
              </a:lnSpc>
              <a:spcBef>
                <a:spcPts val="0"/>
              </a:spcBef>
            </a:pPr>
            <a:r>
              <a:rPr lang="cs-CZ" sz="1450" dirty="0">
                <a:solidFill>
                  <a:srgbClr val="124A65"/>
                </a:solidFill>
                <a:latin typeface="Inter"/>
                <a:ea typeface="Inter" panose="020B0604020202020204" charset="0"/>
                <a:cs typeface="Arial"/>
              </a:rPr>
              <a:t>Snadné propojení s internetovými stránkami DAFshop.com</a:t>
            </a:r>
          </a:p>
        </p:txBody>
      </p:sp>
      <p:grpSp>
        <p:nvGrpSpPr>
          <p:cNvPr id="28" name="Groep 27">
            <a:extLst>
              <a:ext uri="{FF2B5EF4-FFF2-40B4-BE49-F238E27FC236}">
                <a16:creationId xmlns:a16="http://schemas.microsoft.com/office/drawing/2014/main" id="{BA4E5DBC-8C21-ADB1-6B42-81AA6D7471EB}"/>
              </a:ext>
            </a:extLst>
          </p:cNvPr>
          <p:cNvGrpSpPr/>
          <p:nvPr/>
        </p:nvGrpSpPr>
        <p:grpSpPr>
          <a:xfrm>
            <a:off x="10251662" y="438090"/>
            <a:ext cx="2255785" cy="509963"/>
            <a:chOff x="6096000" y="257402"/>
            <a:chExt cx="2256544" cy="510135"/>
          </a:xfrm>
        </p:grpSpPr>
        <p:sp>
          <p:nvSpPr>
            <p:cNvPr id="5" name="Rounded Rectangle 94">
              <a:extLst>
                <a:ext uri="{FF2B5EF4-FFF2-40B4-BE49-F238E27FC236}">
                  <a16:creationId xmlns:a16="http://schemas.microsoft.com/office/drawing/2014/main" id="{75E58C39-E09C-C63B-39ED-EA9A264F8B27}"/>
                </a:ext>
              </a:extLst>
            </p:cNvPr>
            <p:cNvSpPr/>
            <p:nvPr/>
          </p:nvSpPr>
          <p:spPr>
            <a:xfrm>
              <a:off x="6108291" y="260556"/>
              <a:ext cx="2244253" cy="506008"/>
            </a:xfrm>
            <a:prstGeom prst="roundRect">
              <a:avLst>
                <a:gd name="adj" fmla="val 10183"/>
              </a:avLst>
            </a:prstGeom>
            <a:solidFill>
              <a:srgbClr val="184E6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0" tIns="45705" rIns="91410" bIns="45705" rtlCol="0" anchor="ctr"/>
            <a:lstStyle/>
            <a:p>
              <a:pPr marL="285672" indent="-285672" defTabSz="914150">
                <a:buFont typeface="Arial" panose="020B0604020202020204" pitchFamily="34" charset="0"/>
                <a:buChar char="•"/>
                <a:defRPr/>
              </a:pPr>
              <a:endParaRPr lang="nl-NL" sz="1599" b="1">
                <a:solidFill>
                  <a:srgbClr val="0F294B"/>
                </a:solidFill>
                <a:latin typeface="Inter" panose="02000503000000020004" pitchFamily="2" charset="0"/>
                <a:ea typeface="Inter" panose="02000503000000020004" pitchFamily="2" charset="0"/>
              </a:endParaRPr>
            </a:p>
          </p:txBody>
        </p:sp>
        <p:grpSp>
          <p:nvGrpSpPr>
            <p:cNvPr id="25" name="Groep 24">
              <a:extLst>
                <a:ext uri="{FF2B5EF4-FFF2-40B4-BE49-F238E27FC236}">
                  <a16:creationId xmlns:a16="http://schemas.microsoft.com/office/drawing/2014/main" id="{F78BA02B-62C2-C2E5-7CB7-C13252D1D579}"/>
                </a:ext>
              </a:extLst>
            </p:cNvPr>
            <p:cNvGrpSpPr/>
            <p:nvPr/>
          </p:nvGrpSpPr>
          <p:grpSpPr>
            <a:xfrm>
              <a:off x="7114790" y="257402"/>
              <a:ext cx="510135" cy="510135"/>
              <a:chOff x="7114790" y="257402"/>
              <a:chExt cx="510135" cy="510135"/>
            </a:xfrm>
          </p:grpSpPr>
          <p:sp>
            <p:nvSpPr>
              <p:cNvPr id="24" name="Rounded Rectangle 94">
                <a:extLst>
                  <a:ext uri="{FF2B5EF4-FFF2-40B4-BE49-F238E27FC236}">
                    <a16:creationId xmlns:a16="http://schemas.microsoft.com/office/drawing/2014/main" id="{6D6407DB-0B4E-FB50-8A51-28A667B8858F}"/>
                  </a:ext>
                </a:extLst>
              </p:cNvPr>
              <p:cNvSpPr/>
              <p:nvPr/>
            </p:nvSpPr>
            <p:spPr>
              <a:xfrm>
                <a:off x="7114790" y="257402"/>
                <a:ext cx="510135" cy="510135"/>
              </a:xfrm>
              <a:prstGeom prst="roundRect">
                <a:avLst>
                  <a:gd name="adj" fmla="val 10183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10" tIns="45705" rIns="91410" bIns="45705" rtlCol="0" anchor="ctr"/>
              <a:lstStyle/>
              <a:p>
                <a:pPr marL="285672" indent="-285672" defTabSz="914150">
                  <a:buFont typeface="Arial" panose="020B0604020202020204" pitchFamily="34" charset="0"/>
                  <a:buChar char="•"/>
                  <a:defRPr/>
                </a:pPr>
                <a:endParaRPr lang="nl-NL" sz="1599" b="1">
                  <a:solidFill>
                    <a:srgbClr val="0F294B"/>
                  </a:solidFill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pic>
            <p:nvPicPr>
              <p:cNvPr id="29" name="Picture 2" descr="A white bell with a black background&#10;&#10;AI-generated content may be incorrect.">
                <a:extLst>
                  <a:ext uri="{FF2B5EF4-FFF2-40B4-BE49-F238E27FC236}">
                    <a16:creationId xmlns:a16="http://schemas.microsoft.com/office/drawing/2014/main" id="{0B002000-A48F-A039-DB67-6E11B6B871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99677" y="342289"/>
                <a:ext cx="340360" cy="340360"/>
              </a:xfrm>
              <a:prstGeom prst="rect">
                <a:avLst/>
              </a:prstGeom>
            </p:spPr>
          </p:pic>
        </p:grpSp>
        <p:grpSp>
          <p:nvGrpSpPr>
            <p:cNvPr id="26" name="Groep 25">
              <a:extLst>
                <a:ext uri="{FF2B5EF4-FFF2-40B4-BE49-F238E27FC236}">
                  <a16:creationId xmlns:a16="http://schemas.microsoft.com/office/drawing/2014/main" id="{45D2F839-D8B1-7FD3-D72D-3FE8CE86EAE0}"/>
                </a:ext>
              </a:extLst>
            </p:cNvPr>
            <p:cNvGrpSpPr/>
            <p:nvPr/>
          </p:nvGrpSpPr>
          <p:grpSpPr>
            <a:xfrm>
              <a:off x="6605395" y="257402"/>
              <a:ext cx="510135" cy="510135"/>
              <a:chOff x="6605395" y="257402"/>
              <a:chExt cx="510135" cy="510135"/>
            </a:xfrm>
          </p:grpSpPr>
          <p:sp>
            <p:nvSpPr>
              <p:cNvPr id="23" name="Rounded Rectangle 94">
                <a:extLst>
                  <a:ext uri="{FF2B5EF4-FFF2-40B4-BE49-F238E27FC236}">
                    <a16:creationId xmlns:a16="http://schemas.microsoft.com/office/drawing/2014/main" id="{70EA50EC-F710-FF19-C29A-A5BDDC2DA46F}"/>
                  </a:ext>
                </a:extLst>
              </p:cNvPr>
              <p:cNvSpPr/>
              <p:nvPr/>
            </p:nvSpPr>
            <p:spPr>
              <a:xfrm>
                <a:off x="6605395" y="257402"/>
                <a:ext cx="510135" cy="510135"/>
              </a:xfrm>
              <a:prstGeom prst="roundRect">
                <a:avLst>
                  <a:gd name="adj" fmla="val 10183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10" tIns="45705" rIns="91410" bIns="45705" rtlCol="0" anchor="ctr"/>
              <a:lstStyle/>
              <a:p>
                <a:pPr marL="285672" indent="-285672" defTabSz="914150">
                  <a:buFont typeface="Arial" panose="020B0604020202020204" pitchFamily="34" charset="0"/>
                  <a:buChar char="•"/>
                  <a:defRPr/>
                </a:pPr>
                <a:endParaRPr lang="nl-NL" sz="1599" b="1">
                  <a:solidFill>
                    <a:srgbClr val="0F294B"/>
                  </a:solidFill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pic>
            <p:nvPicPr>
              <p:cNvPr id="20" name="Picture 6" descr="A white lightning bolt in a square&#10;&#10;AI-generated content may be incorrect.">
                <a:extLst>
                  <a:ext uri="{FF2B5EF4-FFF2-40B4-BE49-F238E27FC236}">
                    <a16:creationId xmlns:a16="http://schemas.microsoft.com/office/drawing/2014/main" id="{E7DC1987-13D2-7B3A-FA12-142837174C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90282" y="342289"/>
                <a:ext cx="340360" cy="340360"/>
              </a:xfrm>
              <a:prstGeom prst="rect">
                <a:avLst/>
              </a:prstGeom>
            </p:spPr>
          </p:pic>
        </p:grpSp>
        <p:grpSp>
          <p:nvGrpSpPr>
            <p:cNvPr id="27" name="Groep 26">
              <a:extLst>
                <a:ext uri="{FF2B5EF4-FFF2-40B4-BE49-F238E27FC236}">
                  <a16:creationId xmlns:a16="http://schemas.microsoft.com/office/drawing/2014/main" id="{78BD1246-5AC6-9AF9-8A5A-92F4BAFD92AD}"/>
                </a:ext>
              </a:extLst>
            </p:cNvPr>
            <p:cNvGrpSpPr/>
            <p:nvPr/>
          </p:nvGrpSpPr>
          <p:grpSpPr>
            <a:xfrm>
              <a:off x="6096000" y="257402"/>
              <a:ext cx="510135" cy="510135"/>
              <a:chOff x="6096000" y="257402"/>
              <a:chExt cx="510135" cy="510135"/>
            </a:xfrm>
          </p:grpSpPr>
          <p:sp>
            <p:nvSpPr>
              <p:cNvPr id="6" name="Rounded Rectangle 94">
                <a:extLst>
                  <a:ext uri="{FF2B5EF4-FFF2-40B4-BE49-F238E27FC236}">
                    <a16:creationId xmlns:a16="http://schemas.microsoft.com/office/drawing/2014/main" id="{F3CC2D8B-DC25-C74B-6295-3FD4464C5A89}"/>
                  </a:ext>
                </a:extLst>
              </p:cNvPr>
              <p:cNvSpPr/>
              <p:nvPr/>
            </p:nvSpPr>
            <p:spPr>
              <a:xfrm>
                <a:off x="6096000" y="257402"/>
                <a:ext cx="510135" cy="510135"/>
              </a:xfrm>
              <a:prstGeom prst="roundRect">
                <a:avLst>
                  <a:gd name="adj" fmla="val 10183"/>
                </a:avLst>
              </a:prstGeom>
              <a:solidFill>
                <a:srgbClr val="F01C2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10" tIns="45705" rIns="91410" bIns="45705" rtlCol="0" anchor="ctr"/>
              <a:lstStyle/>
              <a:p>
                <a:pPr marL="285672" indent="-285672" defTabSz="914150">
                  <a:buFont typeface="Arial" panose="020B0604020202020204" pitchFamily="34" charset="0"/>
                  <a:buChar char="•"/>
                  <a:defRPr/>
                </a:pPr>
                <a:endParaRPr lang="nl-NL" sz="1599" b="1">
                  <a:solidFill>
                    <a:srgbClr val="0F294B"/>
                  </a:solidFill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pic>
            <p:nvPicPr>
              <p:cNvPr id="22" name="Picture 4" descr="A white star in a circle with a bow tie&#10;&#10;AI-generated content may be incorrect.">
                <a:extLst>
                  <a:ext uri="{FF2B5EF4-FFF2-40B4-BE49-F238E27FC236}">
                    <a16:creationId xmlns:a16="http://schemas.microsoft.com/office/drawing/2014/main" id="{01EBE253-8B6A-DAA3-4951-67F37987CC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80887" y="342289"/>
                <a:ext cx="340360" cy="340360"/>
              </a:xfrm>
              <a:prstGeom prst="rect">
                <a:avLst/>
              </a:prstGeom>
            </p:spPr>
          </p:pic>
        </p:grpSp>
      </p:grpSp>
      <p:pic>
        <p:nvPicPr>
          <p:cNvPr id="7" name="Afbeelding 6" descr="Afbeelding met persoon, kleding, Broek, joint&#10;&#10;Door AI gegenereerde inhoud is mogelijk onjuist.">
            <a:extLst>
              <a:ext uri="{FF2B5EF4-FFF2-40B4-BE49-F238E27FC236}">
                <a16:creationId xmlns:a16="http://schemas.microsoft.com/office/drawing/2014/main" id="{5C497BB1-5EF4-4A05-C52A-C2ED211BC11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1647" y="1925498"/>
            <a:ext cx="6099711" cy="34077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" name="Groep 1">
            <a:extLst>
              <a:ext uri="{FF2B5EF4-FFF2-40B4-BE49-F238E27FC236}">
                <a16:creationId xmlns:a16="http://schemas.microsoft.com/office/drawing/2014/main" id="{1FDC8438-2E08-E6EA-7933-9B902A8BC4C8}"/>
              </a:ext>
            </a:extLst>
          </p:cNvPr>
          <p:cNvGrpSpPr/>
          <p:nvPr/>
        </p:nvGrpSpPr>
        <p:grpSpPr>
          <a:xfrm>
            <a:off x="348754" y="762764"/>
            <a:ext cx="9604830" cy="544899"/>
            <a:chOff x="2088567" y="768741"/>
            <a:chExt cx="9608065" cy="545082"/>
          </a:xfrm>
        </p:grpSpPr>
        <p:sp>
          <p:nvSpPr>
            <p:cNvPr id="4" name="Titel 1">
              <a:extLst>
                <a:ext uri="{FF2B5EF4-FFF2-40B4-BE49-F238E27FC236}">
                  <a16:creationId xmlns:a16="http://schemas.microsoft.com/office/drawing/2014/main" id="{24162DED-F684-EAF9-6B3B-70CDFE2A4827}"/>
                </a:ext>
              </a:extLst>
            </p:cNvPr>
            <p:cNvSpPr txBox="1">
              <a:spLocks/>
            </p:cNvSpPr>
            <p:nvPr/>
          </p:nvSpPr>
          <p:spPr>
            <a:xfrm>
              <a:off x="2674937" y="807310"/>
              <a:ext cx="9021695" cy="426178"/>
            </a:xfrm>
            <a:prstGeom prst="rect">
              <a:avLst/>
            </a:prstGeom>
          </p:spPr>
          <p:txBody>
            <a:bodyPr lIns="0" tIns="0" rIns="0" bIns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kern="1200" cap="all" baseline="0">
                  <a:solidFill>
                    <a:schemeClr val="bg1"/>
                  </a:solidFill>
                  <a:latin typeface="Inter" panose="020B05020300000000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r>
                <a:rPr lang="cs-CZ" sz="3998" cap="none">
                  <a:solidFill>
                    <a:srgbClr val="154C66"/>
                  </a:solidFill>
                  <a:latin typeface="Inter" panose="020B0604020202020204" charset="0"/>
                  <a:ea typeface="Inter" panose="020B0604020202020204" charset="0"/>
                </a:rPr>
                <a:t>BODY NEXT</a:t>
              </a:r>
            </a:p>
          </p:txBody>
        </p:sp>
        <p:pic>
          <p:nvPicPr>
            <p:cNvPr id="9" name="Picture 10" descr="A blue star in a circle with a ribbon&#10;&#10;AI-generated content may be incorrect.">
              <a:extLst>
                <a:ext uri="{FF2B5EF4-FFF2-40B4-BE49-F238E27FC236}">
                  <a16:creationId xmlns:a16="http://schemas.microsoft.com/office/drawing/2014/main" id="{B2854603-689D-7637-24BF-291E40EEF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8567" y="768741"/>
              <a:ext cx="545082" cy="545082"/>
            </a:xfrm>
            <a:prstGeom prst="rect">
              <a:avLst/>
            </a:prstGeom>
          </p:spPr>
        </p:pic>
      </p:grpSp>
      <p:pic>
        <p:nvPicPr>
          <p:cNvPr id="3" name="Picture 16" descr="A white and black symbol&#10;&#10;AI-generated content may be incorrect.">
            <a:extLst>
              <a:ext uri="{FF2B5EF4-FFF2-40B4-BE49-F238E27FC236}">
                <a16:creationId xmlns:a16="http://schemas.microsoft.com/office/drawing/2014/main" id="{2D699E47-A18B-9D90-58EF-3CC84A0D39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4901" y="534575"/>
            <a:ext cx="308458" cy="34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753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27DC9CB-3C34-07F2-A1F4-AA4BD6A87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ep 27">
            <a:extLst>
              <a:ext uri="{FF2B5EF4-FFF2-40B4-BE49-F238E27FC236}">
                <a16:creationId xmlns:a16="http://schemas.microsoft.com/office/drawing/2014/main" id="{D32E91C1-55C5-BE97-F6E8-FB3C5CD0B971}"/>
              </a:ext>
            </a:extLst>
          </p:cNvPr>
          <p:cNvGrpSpPr/>
          <p:nvPr/>
        </p:nvGrpSpPr>
        <p:grpSpPr>
          <a:xfrm>
            <a:off x="10253062" y="437082"/>
            <a:ext cx="2256544" cy="510135"/>
            <a:chOff x="6096000" y="257402"/>
            <a:chExt cx="2256544" cy="510135"/>
          </a:xfrm>
        </p:grpSpPr>
        <p:sp>
          <p:nvSpPr>
            <p:cNvPr id="5" name="Rounded Rectangle 94">
              <a:extLst>
                <a:ext uri="{FF2B5EF4-FFF2-40B4-BE49-F238E27FC236}">
                  <a16:creationId xmlns:a16="http://schemas.microsoft.com/office/drawing/2014/main" id="{B0779998-AA29-4C58-50F7-92423BDDE6BE}"/>
                </a:ext>
              </a:extLst>
            </p:cNvPr>
            <p:cNvSpPr/>
            <p:nvPr/>
          </p:nvSpPr>
          <p:spPr>
            <a:xfrm>
              <a:off x="6108291" y="260556"/>
              <a:ext cx="2244253" cy="506008"/>
            </a:xfrm>
            <a:prstGeom prst="roundRect">
              <a:avLst>
                <a:gd name="adj" fmla="val 10183"/>
              </a:avLst>
            </a:prstGeom>
            <a:solidFill>
              <a:srgbClr val="184E6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nl-NL" sz="1600" b="1" i="0" u="none" strike="noStrike" kern="1200" cap="none" spc="0" normalizeH="0" baseline="0" noProof="0">
                <a:ln>
                  <a:noFill/>
                </a:ln>
                <a:solidFill>
                  <a:srgbClr val="0F294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+mn-cs"/>
              </a:endParaRPr>
            </a:p>
          </p:txBody>
        </p:sp>
        <p:grpSp>
          <p:nvGrpSpPr>
            <p:cNvPr id="25" name="Groep 24">
              <a:extLst>
                <a:ext uri="{FF2B5EF4-FFF2-40B4-BE49-F238E27FC236}">
                  <a16:creationId xmlns:a16="http://schemas.microsoft.com/office/drawing/2014/main" id="{B4050D67-4BB3-12DE-8155-350E978B43F9}"/>
                </a:ext>
              </a:extLst>
            </p:cNvPr>
            <p:cNvGrpSpPr/>
            <p:nvPr/>
          </p:nvGrpSpPr>
          <p:grpSpPr>
            <a:xfrm>
              <a:off x="7114790" y="257402"/>
              <a:ext cx="510135" cy="510135"/>
              <a:chOff x="7114790" y="257402"/>
              <a:chExt cx="510135" cy="510135"/>
            </a:xfrm>
          </p:grpSpPr>
          <p:sp>
            <p:nvSpPr>
              <p:cNvPr id="24" name="Rounded Rectangle 94">
                <a:extLst>
                  <a:ext uri="{FF2B5EF4-FFF2-40B4-BE49-F238E27FC236}">
                    <a16:creationId xmlns:a16="http://schemas.microsoft.com/office/drawing/2014/main" id="{3964AF4E-831F-0DF9-6085-7F0B6606838F}"/>
                  </a:ext>
                </a:extLst>
              </p:cNvPr>
              <p:cNvSpPr/>
              <p:nvPr/>
            </p:nvSpPr>
            <p:spPr>
              <a:xfrm>
                <a:off x="7114790" y="257402"/>
                <a:ext cx="510135" cy="510135"/>
              </a:xfrm>
              <a:prstGeom prst="roundRect">
                <a:avLst>
                  <a:gd name="adj" fmla="val 10183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nl-NL" sz="1600" b="1" i="0" u="none" strike="noStrike" kern="1200" cap="none" spc="0" normalizeH="0" baseline="0" noProof="0">
                  <a:ln>
                    <a:noFill/>
                  </a:ln>
                  <a:solidFill>
                    <a:srgbClr val="0F294B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+mn-cs"/>
                </a:endParaRPr>
              </a:p>
            </p:txBody>
          </p:sp>
          <p:pic>
            <p:nvPicPr>
              <p:cNvPr id="29" name="Picture 2" descr="A white bell with a black background&#10;&#10;AI-generated content may be incorrect.">
                <a:extLst>
                  <a:ext uri="{FF2B5EF4-FFF2-40B4-BE49-F238E27FC236}">
                    <a16:creationId xmlns:a16="http://schemas.microsoft.com/office/drawing/2014/main" id="{F72B0C29-0C18-0EBD-51AA-5C76454A02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99677" y="342289"/>
                <a:ext cx="340360" cy="340360"/>
              </a:xfrm>
              <a:prstGeom prst="rect">
                <a:avLst/>
              </a:prstGeom>
            </p:spPr>
          </p:pic>
        </p:grpSp>
        <p:grpSp>
          <p:nvGrpSpPr>
            <p:cNvPr id="26" name="Groep 25">
              <a:extLst>
                <a:ext uri="{FF2B5EF4-FFF2-40B4-BE49-F238E27FC236}">
                  <a16:creationId xmlns:a16="http://schemas.microsoft.com/office/drawing/2014/main" id="{AA2AE275-91F5-243F-E498-F2561899FE0C}"/>
                </a:ext>
              </a:extLst>
            </p:cNvPr>
            <p:cNvGrpSpPr/>
            <p:nvPr/>
          </p:nvGrpSpPr>
          <p:grpSpPr>
            <a:xfrm>
              <a:off x="6605395" y="257402"/>
              <a:ext cx="510135" cy="510135"/>
              <a:chOff x="6605395" y="257402"/>
              <a:chExt cx="510135" cy="510135"/>
            </a:xfrm>
          </p:grpSpPr>
          <p:sp>
            <p:nvSpPr>
              <p:cNvPr id="23" name="Rounded Rectangle 94">
                <a:extLst>
                  <a:ext uri="{FF2B5EF4-FFF2-40B4-BE49-F238E27FC236}">
                    <a16:creationId xmlns:a16="http://schemas.microsoft.com/office/drawing/2014/main" id="{C7A27AA3-854A-9B65-961C-97CDEFDFC2E7}"/>
                  </a:ext>
                </a:extLst>
              </p:cNvPr>
              <p:cNvSpPr/>
              <p:nvPr/>
            </p:nvSpPr>
            <p:spPr>
              <a:xfrm>
                <a:off x="6605395" y="257402"/>
                <a:ext cx="510135" cy="510135"/>
              </a:xfrm>
              <a:prstGeom prst="roundRect">
                <a:avLst>
                  <a:gd name="adj" fmla="val 10183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nl-NL" sz="1600" b="1" i="0" u="none" strike="noStrike" kern="1200" cap="none" spc="0" normalizeH="0" baseline="0" noProof="0">
                  <a:ln>
                    <a:noFill/>
                  </a:ln>
                  <a:solidFill>
                    <a:srgbClr val="0F294B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+mn-cs"/>
                </a:endParaRPr>
              </a:p>
            </p:txBody>
          </p:sp>
          <p:pic>
            <p:nvPicPr>
              <p:cNvPr id="20" name="Picture 6" descr="A white lightning bolt in a square&#10;&#10;AI-generated content may be incorrect.">
                <a:extLst>
                  <a:ext uri="{FF2B5EF4-FFF2-40B4-BE49-F238E27FC236}">
                    <a16:creationId xmlns:a16="http://schemas.microsoft.com/office/drawing/2014/main" id="{324A4A85-5480-A80E-A3B4-1B846E5815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90282" y="342289"/>
                <a:ext cx="340360" cy="340360"/>
              </a:xfrm>
              <a:prstGeom prst="rect">
                <a:avLst/>
              </a:prstGeom>
            </p:spPr>
          </p:pic>
        </p:grpSp>
        <p:grpSp>
          <p:nvGrpSpPr>
            <p:cNvPr id="27" name="Groep 26">
              <a:extLst>
                <a:ext uri="{FF2B5EF4-FFF2-40B4-BE49-F238E27FC236}">
                  <a16:creationId xmlns:a16="http://schemas.microsoft.com/office/drawing/2014/main" id="{00FBF979-C51C-7007-5FCF-E2D4EFBF288B}"/>
                </a:ext>
              </a:extLst>
            </p:cNvPr>
            <p:cNvGrpSpPr/>
            <p:nvPr/>
          </p:nvGrpSpPr>
          <p:grpSpPr>
            <a:xfrm>
              <a:off x="6096000" y="257402"/>
              <a:ext cx="510135" cy="510135"/>
              <a:chOff x="6096000" y="257402"/>
              <a:chExt cx="510135" cy="510135"/>
            </a:xfrm>
          </p:grpSpPr>
          <p:sp>
            <p:nvSpPr>
              <p:cNvPr id="6" name="Rounded Rectangle 94">
                <a:extLst>
                  <a:ext uri="{FF2B5EF4-FFF2-40B4-BE49-F238E27FC236}">
                    <a16:creationId xmlns:a16="http://schemas.microsoft.com/office/drawing/2014/main" id="{3FC040EC-C0DB-372C-DF36-362E6E1EC443}"/>
                  </a:ext>
                </a:extLst>
              </p:cNvPr>
              <p:cNvSpPr/>
              <p:nvPr/>
            </p:nvSpPr>
            <p:spPr>
              <a:xfrm>
                <a:off x="6096000" y="257402"/>
                <a:ext cx="510135" cy="510135"/>
              </a:xfrm>
              <a:prstGeom prst="roundRect">
                <a:avLst>
                  <a:gd name="adj" fmla="val 10183"/>
                </a:avLst>
              </a:prstGeom>
              <a:solidFill>
                <a:srgbClr val="F01C2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endParaRPr kumimoji="0" lang="nl-NL" sz="1600" b="1" i="0" u="none" strike="noStrike" kern="1200" cap="none" spc="0" normalizeH="0" baseline="0" noProof="0">
                  <a:ln>
                    <a:noFill/>
                  </a:ln>
                  <a:solidFill>
                    <a:srgbClr val="0F294B"/>
                  </a:solidFill>
                  <a:effectLst/>
                  <a:uLnTx/>
                  <a:uFillTx/>
                  <a:latin typeface="Inter" panose="02000503000000020004" pitchFamily="2" charset="0"/>
                  <a:ea typeface="Inter" panose="02000503000000020004" pitchFamily="2" charset="0"/>
                  <a:cs typeface="+mn-cs"/>
                </a:endParaRPr>
              </a:p>
            </p:txBody>
          </p:sp>
          <p:pic>
            <p:nvPicPr>
              <p:cNvPr id="22" name="Picture 4" descr="A white star in a circle with a bow tie&#10;&#10;AI-generated content may be incorrect.">
                <a:extLst>
                  <a:ext uri="{FF2B5EF4-FFF2-40B4-BE49-F238E27FC236}">
                    <a16:creationId xmlns:a16="http://schemas.microsoft.com/office/drawing/2014/main" id="{BD483783-7697-3DF2-5391-246D4FCF75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80887" y="342289"/>
                <a:ext cx="340360" cy="340360"/>
              </a:xfrm>
              <a:prstGeom prst="rect">
                <a:avLst/>
              </a:prstGeom>
            </p:spPr>
          </p:pic>
        </p:grpSp>
      </p:grpSp>
      <p:grpSp>
        <p:nvGrpSpPr>
          <p:cNvPr id="58" name="Groep 57">
            <a:extLst>
              <a:ext uri="{FF2B5EF4-FFF2-40B4-BE49-F238E27FC236}">
                <a16:creationId xmlns:a16="http://schemas.microsoft.com/office/drawing/2014/main" id="{C483799D-C206-70FC-FD08-5407243A8B1B}"/>
              </a:ext>
            </a:extLst>
          </p:cNvPr>
          <p:cNvGrpSpPr/>
          <p:nvPr/>
        </p:nvGrpSpPr>
        <p:grpSpPr>
          <a:xfrm>
            <a:off x="346818" y="761866"/>
            <a:ext cx="9608065" cy="545082"/>
            <a:chOff x="2088567" y="768741"/>
            <a:chExt cx="9608065" cy="545082"/>
          </a:xfrm>
        </p:grpSpPr>
        <p:sp>
          <p:nvSpPr>
            <p:cNvPr id="59" name="Titel 1">
              <a:extLst>
                <a:ext uri="{FF2B5EF4-FFF2-40B4-BE49-F238E27FC236}">
                  <a16:creationId xmlns:a16="http://schemas.microsoft.com/office/drawing/2014/main" id="{1C1F5879-A9C0-6D90-BCD2-9E54680AB618}"/>
                </a:ext>
              </a:extLst>
            </p:cNvPr>
            <p:cNvSpPr txBox="1">
              <a:spLocks/>
            </p:cNvSpPr>
            <p:nvPr/>
          </p:nvSpPr>
          <p:spPr>
            <a:xfrm>
              <a:off x="2674937" y="807310"/>
              <a:ext cx="9021695" cy="426178"/>
            </a:xfrm>
            <a:prstGeom prst="rect">
              <a:avLst/>
            </a:prstGeom>
          </p:spPr>
          <p:txBody>
            <a:bodyPr lIns="0" tIns="0" rIns="0" bIns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kern="1200" cap="all" baseline="0">
                  <a:solidFill>
                    <a:schemeClr val="bg1"/>
                  </a:solidFill>
                  <a:latin typeface="Inter" panose="020B0502030000000004" pitchFamily="34" charset="0"/>
                  <a:ea typeface="+mj-ea"/>
                  <a:cs typeface="Arial" panose="020B0604020202020204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b="0" i="0" u="none" strike="noStrike" kern="1200" cap="none" spc="0" normalizeH="0" baseline="0" noProof="0" dirty="0">
                  <a:ln>
                    <a:noFill/>
                  </a:ln>
                  <a:solidFill>
                    <a:srgbClr val="154C66"/>
                  </a:solidFill>
                  <a:effectLst/>
                  <a:uLnTx/>
                  <a:uFillTx/>
                  <a:latin typeface="Inter" panose="020B0604020202020204" charset="0"/>
                  <a:ea typeface="Inter" panose="020B0604020202020204" charset="0"/>
                  <a:cs typeface="Arial" panose="020B0604020202020204" pitchFamily="34" charset="0"/>
                </a:rPr>
                <a:t>NEXT POINTS </a:t>
              </a:r>
              <a:r>
                <a:rPr kumimoji="0" lang="nl-NL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54C66"/>
                  </a:solidFill>
                  <a:effectLst/>
                  <a:uLnTx/>
                  <a:uFillTx/>
                  <a:latin typeface="Inter" panose="020B0604020202020204" charset="0"/>
                  <a:ea typeface="Inter" panose="020B0604020202020204" charset="0"/>
                  <a:cs typeface="Arial" panose="020B0604020202020204" pitchFamily="34" charset="0"/>
                </a:rPr>
                <a:t>vs</a:t>
              </a:r>
              <a:r>
                <a:rPr kumimoji="0" lang="nl-NL" b="0" i="0" u="none" strike="noStrike" kern="1200" cap="none" spc="0" normalizeH="0" baseline="0" noProof="0" dirty="0">
                  <a:ln>
                    <a:noFill/>
                  </a:ln>
                  <a:solidFill>
                    <a:srgbClr val="154C66"/>
                  </a:solidFill>
                  <a:effectLst/>
                  <a:uLnTx/>
                  <a:uFillTx/>
                  <a:latin typeface="Inter" panose="020B0604020202020204" charset="0"/>
                  <a:ea typeface="Inter" panose="020B0604020202020204" charset="0"/>
                  <a:cs typeface="Arial" panose="020B0604020202020204" pitchFamily="34" charset="0"/>
                </a:rPr>
                <a:t> Merchandise Points</a:t>
              </a:r>
              <a:endParaRPr kumimoji="0" lang="nl-NL" b="0" i="0" u="none" strike="noStrike" kern="1200" cap="all" spc="0" normalizeH="0" baseline="0" noProof="0" dirty="0">
                <a:ln>
                  <a:noFill/>
                </a:ln>
                <a:solidFill>
                  <a:srgbClr val="154C66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  <a:cs typeface="Arial" panose="020B0604020202020204" pitchFamily="34" charset="0"/>
              </a:endParaRPr>
            </a:p>
          </p:txBody>
        </p:sp>
        <p:pic>
          <p:nvPicPr>
            <p:cNvPr id="60" name="Picture 10" descr="A blue star in a circle with a ribbon&#10;&#10;AI-generated content may be incorrect.">
              <a:extLst>
                <a:ext uri="{FF2B5EF4-FFF2-40B4-BE49-F238E27FC236}">
                  <a16:creationId xmlns:a16="http://schemas.microsoft.com/office/drawing/2014/main" id="{FF2A6D28-AB7E-45BA-0EBA-D2333B541D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8567" y="768741"/>
              <a:ext cx="545082" cy="545082"/>
            </a:xfrm>
            <a:prstGeom prst="rect">
              <a:avLst/>
            </a:prstGeom>
          </p:spPr>
        </p:pic>
      </p:grp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41EC4554-AE34-9755-198D-7973A998AE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5343262"/>
              </p:ext>
            </p:extLst>
          </p:nvPr>
        </p:nvGraphicFramePr>
        <p:xfrm>
          <a:off x="2652506" y="1726626"/>
          <a:ext cx="6886988" cy="3879396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549508693"/>
                    </a:ext>
                  </a:extLst>
                </a:gridCol>
                <a:gridCol w="1865776">
                  <a:extLst>
                    <a:ext uri="{9D8B030D-6E8A-4147-A177-3AD203B41FA5}">
                      <a16:colId xmlns:a16="http://schemas.microsoft.com/office/drawing/2014/main" val="829307750"/>
                    </a:ext>
                  </a:extLst>
                </a:gridCol>
                <a:gridCol w="2311879">
                  <a:extLst>
                    <a:ext uri="{9D8B030D-6E8A-4147-A177-3AD203B41FA5}">
                      <a16:colId xmlns:a16="http://schemas.microsoft.com/office/drawing/2014/main" val="287856735"/>
                    </a:ext>
                  </a:extLst>
                </a:gridCol>
              </a:tblGrid>
              <a:tr h="259970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nl-NL" sz="1100" u="none" strike="noStrike">
                          <a:effectLst/>
                        </a:rPr>
                        <a:t>Point </a:t>
                      </a:r>
                      <a:r>
                        <a:rPr lang="nl-NL" sz="1100" u="none" strike="noStrike" err="1">
                          <a:effectLst/>
                        </a:rPr>
                        <a:t>Earning</a:t>
                      </a:r>
                      <a:r>
                        <a:rPr lang="nl-NL" sz="1100" u="none" strike="noStrike">
                          <a:effectLst/>
                        </a:rPr>
                        <a:t> </a:t>
                      </a:r>
                      <a:r>
                        <a:rPr lang="nl-NL" sz="1100" u="none" strike="noStrike" err="1">
                          <a:effectLst/>
                        </a:rPr>
                        <a:t>mechanism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nl-NL" sz="1100" u="none" strike="noStrike">
                          <a:effectLst/>
                        </a:rPr>
                        <a:t>Merchandise points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nl-NL" sz="1100" u="none" strike="noStrike">
                          <a:effectLst/>
                        </a:rPr>
                        <a:t>NEXT Points</a:t>
                      </a:r>
                      <a:endParaRPr lang="nl-NL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90583738"/>
                  </a:ext>
                </a:extLst>
              </a:tr>
              <a:tr h="314019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029" sz="1100" b="1" u="none" strike="noStrike" noProof="0">
                          <a:effectLst/>
                        </a:rPr>
                        <a:t>Saving pace</a:t>
                      </a:r>
                      <a:endParaRPr lang="en-029" sz="1100" b="1" i="0" u="none" strike="noStrike" noProof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029" sz="1100" u="none" strike="noStrike" noProof="0">
                          <a:effectLst/>
                        </a:rPr>
                        <a:t>1,5</a:t>
                      </a:r>
                      <a:endParaRPr lang="en-029" sz="1100" b="0" i="0" u="none" strike="noStrike" noProof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029" sz="1100" u="none" strike="noStrike" noProof="0" dirty="0">
                          <a:effectLst/>
                          <a:latin typeface="+mn-lt"/>
                        </a:rPr>
                        <a:t>1,5 (NEXT)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88843624"/>
                  </a:ext>
                </a:extLst>
              </a:tr>
              <a:tr h="222018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029" sz="1100" b="1" u="none" strike="noStrike" kern="12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Consolidate points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029" sz="1100" b="0" u="none" strike="noStrike" kern="1200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 Dealer Location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029" sz="11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Per Dealer Group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76345991"/>
                  </a:ext>
                </a:extLst>
              </a:tr>
              <a:tr h="314019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029" sz="1100" b="1" u="none" strike="noStrike" noProof="0">
                          <a:effectLst/>
                        </a:rPr>
                        <a:t>Annual earning cap</a:t>
                      </a:r>
                      <a:endParaRPr lang="en-029" sz="1100" b="1" i="0" u="none" strike="noStrike" noProof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029" sz="1100" u="none" strike="noStrike" noProof="0">
                          <a:effectLst/>
                        </a:rPr>
                        <a:t>400.000 </a:t>
                      </a:r>
                      <a:endParaRPr lang="en-029" sz="1100" b="0" i="0" u="none" strike="noStrike" noProof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029" sz="110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600,000 (NEXT)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02081707"/>
                  </a:ext>
                </a:extLst>
              </a:tr>
              <a:tr h="259970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029" sz="1100" b="1" u="none" strike="noStrike" noProof="0">
                          <a:effectLst/>
                        </a:rPr>
                        <a:t>Points valid</a:t>
                      </a:r>
                      <a:endParaRPr lang="en-029" sz="1100" b="1" i="0" u="none" strike="noStrike" noProof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029" sz="1100" u="none" strike="noStrike" noProof="0">
                          <a:effectLst/>
                        </a:rPr>
                        <a:t>Running year</a:t>
                      </a:r>
                      <a:endParaRPr lang="en-029" sz="1100" b="0" i="0" u="none" strike="noStrike" noProof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029" sz="110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Running year</a:t>
                      </a:r>
                      <a:endParaRPr lang="en-029" sz="1100" b="0" i="0" u="none" strike="noStrike" noProof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70208267"/>
                  </a:ext>
                </a:extLst>
              </a:tr>
              <a:tr h="259970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029" sz="1100" b="1" u="none" strike="noStrike" noProof="0">
                          <a:effectLst/>
                        </a:rPr>
                        <a:t>Extension period</a:t>
                      </a:r>
                      <a:endParaRPr lang="en-029" sz="1100" b="1" i="0" u="none" strike="noStrike" noProof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029" sz="1100" u="none" strike="noStrike" noProof="0">
                          <a:effectLst/>
                        </a:rPr>
                        <a:t>3 months (31-03)</a:t>
                      </a:r>
                      <a:endParaRPr lang="en-029" sz="1100" b="0" i="0" u="none" strike="noStrike" noProof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029" sz="110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months (31-03)</a:t>
                      </a:r>
                      <a:endParaRPr lang="en-029" sz="1100" b="0" i="0" u="none" strike="noStrike" noProof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86496268"/>
                  </a:ext>
                </a:extLst>
              </a:tr>
              <a:tr h="259970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029" sz="1100" b="1" u="none" strike="noStrike" noProof="0">
                          <a:effectLst/>
                        </a:rPr>
                        <a:t>Update point balance</a:t>
                      </a:r>
                      <a:endParaRPr lang="en-029" sz="1100" b="1" i="0" u="none" strike="noStrike" noProof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029" sz="1100" u="none" strike="noStrike" noProof="0">
                          <a:effectLst/>
                        </a:rPr>
                        <a:t>3x per week</a:t>
                      </a:r>
                      <a:endParaRPr lang="en-029" sz="1100" b="0" i="0" u="none" strike="noStrike" noProof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029" sz="110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real time</a:t>
                      </a:r>
                      <a:endParaRPr lang="en-029" sz="1100" b="0" i="0" u="none" strike="noStrike" noProof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2333450"/>
                  </a:ext>
                </a:extLst>
              </a:tr>
              <a:tr h="259970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029" sz="1100" b="1" u="none" strike="noStrike" noProof="0">
                          <a:effectLst/>
                        </a:rPr>
                        <a:t>Welcome gift</a:t>
                      </a:r>
                      <a:endParaRPr lang="en-029" sz="1100" b="1" i="0" u="none" strike="noStrike" noProof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029" sz="1100" u="none" strike="noStrike" noProof="0">
                          <a:effectLst/>
                        </a:rPr>
                        <a:t>Goodie bag</a:t>
                      </a:r>
                    </a:p>
                    <a:p>
                      <a:pPr algn="l" rtl="0" fontAlgn="b">
                        <a:buNone/>
                      </a:pPr>
                      <a:r>
                        <a:rPr lang="en-029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New customers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029" sz="110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5000 welcome points</a:t>
                      </a:r>
                    </a:p>
                    <a:p>
                      <a:pPr algn="l" rtl="0" fontAlgn="b">
                        <a:buNone/>
                      </a:pPr>
                      <a:r>
                        <a:rPr lang="en-029" sz="11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All customers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78310955"/>
                  </a:ext>
                </a:extLst>
              </a:tr>
              <a:tr h="259970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029" sz="1100" b="1" u="none" strike="noStrike" noProof="0">
                          <a:effectLst/>
                        </a:rPr>
                        <a:t>Point earning</a:t>
                      </a:r>
                      <a:endParaRPr lang="en-029" sz="1100" b="1" i="0" u="none" strike="noStrike" noProof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029" sz="1100" u="none" strike="noStrike" noProof="0">
                          <a:effectLst/>
                        </a:rPr>
                        <a:t>Customer orders</a:t>
                      </a:r>
                      <a:endParaRPr lang="en-029" sz="1100" b="0" i="0" u="none" strike="noStrike" noProof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029" sz="110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Customer order &amp; Power User order</a:t>
                      </a:r>
                      <a:endParaRPr lang="en-029" sz="1100" b="0" i="0" u="none" strike="noStrike" noProof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31143686"/>
                  </a:ext>
                </a:extLst>
              </a:tr>
              <a:tr h="259970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029" sz="1100" b="1" u="none" strike="noStrike" noProof="0">
                          <a:solidFill>
                            <a:schemeClr val="tx2"/>
                          </a:solidFill>
                          <a:effectLst/>
                        </a:rPr>
                        <a:t>Minimum order value in dafshop.com</a:t>
                      </a:r>
                      <a:endParaRPr lang="en-029" sz="1100" b="1" i="0" u="none" strike="noStrike" noProof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029" sz="1100" b="0" u="none" strike="noStrike" noProof="0">
                          <a:solidFill>
                            <a:schemeClr val="tx2"/>
                          </a:solidFill>
                          <a:effectLst/>
                        </a:rPr>
                        <a:t>100 euro (15.000 points)</a:t>
                      </a:r>
                      <a:endParaRPr lang="en-029" sz="1100" b="0" i="0" u="none" strike="noStrike" noProof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029" sz="1100" b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50 euro</a:t>
                      </a:r>
                      <a:endParaRPr lang="en-029" sz="1100" b="0" i="0" u="none" strike="noStrike" noProof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62907055"/>
                  </a:ext>
                </a:extLst>
              </a:tr>
              <a:tr h="314019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029" sz="1100" b="1" u="none" strike="noStrike" noProof="0">
                          <a:solidFill>
                            <a:schemeClr val="tx2"/>
                          </a:solidFill>
                          <a:effectLst/>
                        </a:rPr>
                        <a:t>Possible to spend more than point balance in dafshop.com</a:t>
                      </a:r>
                      <a:endParaRPr lang="en-029" sz="1100" b="1" i="0" u="none" strike="noStrike" noProof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029" sz="1100" b="0" u="none" strike="noStrike" noProof="0">
                          <a:solidFill>
                            <a:schemeClr val="tx2"/>
                          </a:solidFill>
                          <a:effectLst/>
                        </a:rPr>
                        <a:t>no </a:t>
                      </a:r>
                      <a:endParaRPr lang="en-029" sz="1100" b="0" i="0" u="none" strike="noStrike" noProof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029" sz="1100" b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yes</a:t>
                      </a:r>
                      <a:endParaRPr lang="en-029" sz="1100" b="0" i="0" u="none" strike="noStrike" noProof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2544142"/>
                  </a:ext>
                </a:extLst>
              </a:tr>
              <a:tr h="259970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029" sz="1100" b="1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Registration in dafshop.com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029" sz="1100" b="0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Yes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029" sz="11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 – via DAF </a:t>
                      </a:r>
                      <a:r>
                        <a:rPr lang="en-029" sz="1100" b="0" i="0" u="none" strike="noStrike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Webshop</a:t>
                      </a:r>
                      <a:r>
                        <a:rPr lang="en-029" sz="11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link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79911995"/>
                  </a:ext>
                </a:extLst>
              </a:tr>
              <a:tr h="259970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029" sz="1100" b="1" u="none" strike="noStrike" noProof="0">
                          <a:solidFill>
                            <a:schemeClr val="tx2"/>
                          </a:solidFill>
                          <a:effectLst/>
                        </a:rPr>
                        <a:t>Activation in dafshop.com</a:t>
                      </a:r>
                      <a:endParaRPr lang="en-029" sz="1100" b="1" i="0" u="none" strike="noStrike" noProof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029" sz="1100" b="0" u="none" strike="noStrike" noProof="0">
                          <a:solidFill>
                            <a:schemeClr val="tx2"/>
                          </a:solidFill>
                          <a:effectLst/>
                        </a:rPr>
                        <a:t>yes</a:t>
                      </a:r>
                      <a:endParaRPr lang="en-029" sz="1100" b="0" i="0" u="none" strike="noStrike" noProof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029" sz="1100" b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  <a:endParaRPr lang="en-029" sz="1100" b="0" i="0" u="none" strike="noStrike" noProof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10098765"/>
                  </a:ext>
                </a:extLst>
              </a:tr>
              <a:tr h="259970">
                <a:tc>
                  <a:txBody>
                    <a:bodyPr/>
                    <a:lstStyle/>
                    <a:p>
                      <a:r>
                        <a:rPr lang="en-029" sz="1100" b="1" u="none" strike="noStrike" kern="1200" noProof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Attractive high value vouchers</a:t>
                      </a:r>
                      <a:endParaRPr lang="en-029" sz="1100" b="1" i="0" u="none" strike="noStrike" noProof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029" sz="1100" b="0" u="none" strike="noStrike" noProof="0">
                          <a:solidFill>
                            <a:schemeClr val="tx2"/>
                          </a:solidFill>
                          <a:effectLst/>
                        </a:rPr>
                        <a:t>no</a:t>
                      </a:r>
                      <a:endParaRPr lang="en-029" sz="1100" b="0" i="0" u="none" strike="noStrike" noProof="0">
                        <a:solidFill>
                          <a:schemeClr val="tx2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029" sz="1100" b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€ 250 voucher - 25% less points</a:t>
                      </a:r>
                      <a:endParaRPr lang="en-029" sz="1100" b="0" i="0" u="none" strike="noStrike" noProof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5385662"/>
                  </a:ext>
                </a:extLst>
              </a:tr>
            </a:tbl>
          </a:graphicData>
        </a:graphic>
      </p:graphicFrame>
      <p:pic>
        <p:nvPicPr>
          <p:cNvPr id="2" name="Picture 16" descr="A white and black symbol&#10;&#10;AI-generated content may be incorrect.">
            <a:extLst>
              <a:ext uri="{FF2B5EF4-FFF2-40B4-BE49-F238E27FC236}">
                <a16:creationId xmlns:a16="http://schemas.microsoft.com/office/drawing/2014/main" id="{FBEA3AAF-C019-7601-06D0-E07B99E3B03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4901" y="534575"/>
            <a:ext cx="308458" cy="34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115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B36613D-5BCC-2616-93B6-21F36EA75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0" descr="A white rectangular frame with black lines&#10;&#10;AI-generated content may be incorrect.">
            <a:extLst>
              <a:ext uri="{FF2B5EF4-FFF2-40B4-BE49-F238E27FC236}">
                <a16:creationId xmlns:a16="http://schemas.microsoft.com/office/drawing/2014/main" id="{CF9E5511-C545-78DF-C5BC-DB862A76FE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681" y="413799"/>
            <a:ext cx="8818921" cy="6030401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2C129456-4488-2E0B-E9A3-C92ABE713AC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980" r="11176"/>
          <a:stretch>
            <a:fillRect/>
          </a:stretch>
        </p:blipFill>
        <p:spPr>
          <a:xfrm>
            <a:off x="2782272" y="530015"/>
            <a:ext cx="8638674" cy="5797968"/>
          </a:xfrm>
          <a:prstGeom prst="rect">
            <a:avLst/>
          </a:prstGeom>
        </p:spPr>
      </p:pic>
      <p:sp>
        <p:nvSpPr>
          <p:cNvPr id="24" name="Rectangle: Rounded Corners 88">
            <a:extLst>
              <a:ext uri="{FF2B5EF4-FFF2-40B4-BE49-F238E27FC236}">
                <a16:creationId xmlns:a16="http://schemas.microsoft.com/office/drawing/2014/main" id="{1867307B-7353-AE1B-18D4-63FC3CFA2037}"/>
              </a:ext>
            </a:extLst>
          </p:cNvPr>
          <p:cNvSpPr/>
          <p:nvPr/>
        </p:nvSpPr>
        <p:spPr>
          <a:xfrm>
            <a:off x="10529744" y="808657"/>
            <a:ext cx="566304" cy="299361"/>
          </a:xfrm>
          <a:prstGeom prst="round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8" name="Afbeelding 27">
            <a:extLst>
              <a:ext uri="{FF2B5EF4-FFF2-40B4-BE49-F238E27FC236}">
                <a16:creationId xmlns:a16="http://schemas.microsoft.com/office/drawing/2014/main" id="{F547B228-8458-AB25-75C4-1627075000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2272" y="501990"/>
            <a:ext cx="8638674" cy="5851589"/>
          </a:xfrm>
          <a:prstGeom prst="rect">
            <a:avLst/>
          </a:prstGeom>
        </p:spPr>
      </p:pic>
      <p:sp>
        <p:nvSpPr>
          <p:cNvPr id="22" name="Rectangle: Rounded Corners 88">
            <a:extLst>
              <a:ext uri="{FF2B5EF4-FFF2-40B4-BE49-F238E27FC236}">
                <a16:creationId xmlns:a16="http://schemas.microsoft.com/office/drawing/2014/main" id="{14D29E5A-5AEA-5821-4343-723412EDBA4F}"/>
              </a:ext>
            </a:extLst>
          </p:cNvPr>
          <p:cNvSpPr/>
          <p:nvPr/>
        </p:nvSpPr>
        <p:spPr>
          <a:xfrm>
            <a:off x="5730399" y="2389324"/>
            <a:ext cx="2748055" cy="1039676"/>
          </a:xfrm>
          <a:prstGeom prst="round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9CC40DE1-3074-8CD7-1117-60807799FB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82272" y="472597"/>
            <a:ext cx="8646164" cy="5912820"/>
          </a:xfrm>
          <a:prstGeom prst="rect">
            <a:avLst/>
          </a:prstGeom>
        </p:spPr>
      </p:pic>
      <p:sp>
        <p:nvSpPr>
          <p:cNvPr id="13" name="Rectangle: Rounded Corners 88">
            <a:extLst>
              <a:ext uri="{FF2B5EF4-FFF2-40B4-BE49-F238E27FC236}">
                <a16:creationId xmlns:a16="http://schemas.microsoft.com/office/drawing/2014/main" id="{7EEB24AA-7B00-7DFC-604B-444976564A03}"/>
              </a:ext>
            </a:extLst>
          </p:cNvPr>
          <p:cNvSpPr/>
          <p:nvPr/>
        </p:nvSpPr>
        <p:spPr>
          <a:xfrm>
            <a:off x="7101609" y="4075716"/>
            <a:ext cx="1357915" cy="2215919"/>
          </a:xfrm>
          <a:prstGeom prst="round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85FD1317-B879-B180-2993-9CC327C855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03008" y="486139"/>
            <a:ext cx="2317938" cy="5853567"/>
          </a:xfrm>
          <a:prstGeom prst="rect">
            <a:avLst/>
          </a:prstGeom>
        </p:spPr>
      </p:pic>
      <p:sp>
        <p:nvSpPr>
          <p:cNvPr id="23" name="Rectangle: Rounded Corners 88">
            <a:extLst>
              <a:ext uri="{FF2B5EF4-FFF2-40B4-BE49-F238E27FC236}">
                <a16:creationId xmlns:a16="http://schemas.microsoft.com/office/drawing/2014/main" id="{D42F795D-C1FA-820E-66A3-B922FE8D5FFD}"/>
              </a:ext>
            </a:extLst>
          </p:cNvPr>
          <p:cNvSpPr/>
          <p:nvPr/>
        </p:nvSpPr>
        <p:spPr>
          <a:xfrm>
            <a:off x="9340703" y="5454569"/>
            <a:ext cx="1886741" cy="448519"/>
          </a:xfrm>
          <a:prstGeom prst="round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05DF5276-E7EB-6685-EF42-5E942085E8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56513" y="488432"/>
            <a:ext cx="2270375" cy="5912820"/>
          </a:xfrm>
          <a:prstGeom prst="rect">
            <a:avLst/>
          </a:prstGeom>
        </p:spPr>
      </p:pic>
      <p:sp>
        <p:nvSpPr>
          <p:cNvPr id="29" name="Rectangle: Rounded Corners 88">
            <a:extLst>
              <a:ext uri="{FF2B5EF4-FFF2-40B4-BE49-F238E27FC236}">
                <a16:creationId xmlns:a16="http://schemas.microsoft.com/office/drawing/2014/main" id="{3783C841-A874-D60A-6128-96516F3A38BA}"/>
              </a:ext>
            </a:extLst>
          </p:cNvPr>
          <p:cNvSpPr/>
          <p:nvPr/>
        </p:nvSpPr>
        <p:spPr>
          <a:xfrm>
            <a:off x="9311767" y="3023887"/>
            <a:ext cx="960765" cy="314965"/>
          </a:xfrm>
          <a:prstGeom prst="round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Rectangle: Rounded Corners 88">
            <a:extLst>
              <a:ext uri="{FF2B5EF4-FFF2-40B4-BE49-F238E27FC236}">
                <a16:creationId xmlns:a16="http://schemas.microsoft.com/office/drawing/2014/main" id="{7E14B1E6-0596-C7B7-09CC-108B49CBC75E}"/>
              </a:ext>
            </a:extLst>
          </p:cNvPr>
          <p:cNvSpPr/>
          <p:nvPr/>
        </p:nvSpPr>
        <p:spPr>
          <a:xfrm>
            <a:off x="3183236" y="2073409"/>
            <a:ext cx="1922609" cy="315915"/>
          </a:xfrm>
          <a:prstGeom prst="round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36" name="Afbeelding 35">
            <a:extLst>
              <a:ext uri="{FF2B5EF4-FFF2-40B4-BE49-F238E27FC236}">
                <a16:creationId xmlns:a16="http://schemas.microsoft.com/office/drawing/2014/main" id="{9172EBDB-16CC-9690-171A-BA211B53296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00054" y="489584"/>
            <a:ext cx="8638674" cy="5868744"/>
          </a:xfrm>
          <a:prstGeom prst="rect">
            <a:avLst/>
          </a:prstGeom>
        </p:spPr>
      </p:pic>
      <p:sp>
        <p:nvSpPr>
          <p:cNvPr id="39" name="Rectangle: Rounded Corners 88">
            <a:extLst>
              <a:ext uri="{FF2B5EF4-FFF2-40B4-BE49-F238E27FC236}">
                <a16:creationId xmlns:a16="http://schemas.microsoft.com/office/drawing/2014/main" id="{7D2EEEFF-4A19-CF39-1C36-C04771DA4A9B}"/>
              </a:ext>
            </a:extLst>
          </p:cNvPr>
          <p:cNvSpPr/>
          <p:nvPr/>
        </p:nvSpPr>
        <p:spPr>
          <a:xfrm>
            <a:off x="5724457" y="3254964"/>
            <a:ext cx="5371591" cy="395857"/>
          </a:xfrm>
          <a:prstGeom prst="round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0" name="Rectangle: Rounded Corners 88">
            <a:extLst>
              <a:ext uri="{FF2B5EF4-FFF2-40B4-BE49-F238E27FC236}">
                <a16:creationId xmlns:a16="http://schemas.microsoft.com/office/drawing/2014/main" id="{035CC615-18DE-405D-C695-473DEA9F94C1}"/>
              </a:ext>
            </a:extLst>
          </p:cNvPr>
          <p:cNvSpPr/>
          <p:nvPr/>
        </p:nvSpPr>
        <p:spPr>
          <a:xfrm>
            <a:off x="9514319" y="1889948"/>
            <a:ext cx="1631000" cy="448519"/>
          </a:xfrm>
          <a:prstGeom prst="round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42" name="Afbeelding 41">
            <a:extLst>
              <a:ext uri="{FF2B5EF4-FFF2-40B4-BE49-F238E27FC236}">
                <a16:creationId xmlns:a16="http://schemas.microsoft.com/office/drawing/2014/main" id="{7BB06514-F0A4-6427-3512-BEC1819F9993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b="12139"/>
          <a:stretch>
            <a:fillRect/>
          </a:stretch>
        </p:blipFill>
        <p:spPr>
          <a:xfrm>
            <a:off x="2770446" y="504082"/>
            <a:ext cx="8638674" cy="5870081"/>
          </a:xfrm>
          <a:prstGeom prst="rect">
            <a:avLst/>
          </a:prstGeom>
        </p:spPr>
      </p:pic>
      <p:pic>
        <p:nvPicPr>
          <p:cNvPr id="52" name="Afbeelding 51">
            <a:extLst>
              <a:ext uri="{FF2B5EF4-FFF2-40B4-BE49-F238E27FC236}">
                <a16:creationId xmlns:a16="http://schemas.microsoft.com/office/drawing/2014/main" id="{46A2343A-FCF8-8D1B-71E7-C4A6715A66F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8179"/>
          <a:stretch>
            <a:fillRect/>
          </a:stretch>
        </p:blipFill>
        <p:spPr>
          <a:xfrm>
            <a:off x="2764508" y="483422"/>
            <a:ext cx="8670952" cy="5818171"/>
          </a:xfrm>
          <a:prstGeom prst="rect">
            <a:avLst/>
          </a:prstGeom>
        </p:spPr>
      </p:pic>
      <p:pic>
        <p:nvPicPr>
          <p:cNvPr id="54" name="Afbeelding 53">
            <a:extLst>
              <a:ext uri="{FF2B5EF4-FFF2-40B4-BE49-F238E27FC236}">
                <a16:creationId xmlns:a16="http://schemas.microsoft.com/office/drawing/2014/main" id="{AFABE366-C478-62CF-43BC-55DC0EE38B6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62539" y="545375"/>
            <a:ext cx="8670952" cy="5715270"/>
          </a:xfrm>
          <a:prstGeom prst="rect">
            <a:avLst/>
          </a:prstGeom>
        </p:spPr>
      </p:pic>
      <p:sp>
        <p:nvSpPr>
          <p:cNvPr id="55" name="Rectangle: Rounded Corners 94">
            <a:extLst>
              <a:ext uri="{FF2B5EF4-FFF2-40B4-BE49-F238E27FC236}">
                <a16:creationId xmlns:a16="http://schemas.microsoft.com/office/drawing/2014/main" id="{B6B8401A-6056-E8B4-A2CA-28E4A7F3DD01}"/>
              </a:ext>
            </a:extLst>
          </p:cNvPr>
          <p:cNvSpPr/>
          <p:nvPr/>
        </p:nvSpPr>
        <p:spPr>
          <a:xfrm>
            <a:off x="3021874" y="5183675"/>
            <a:ext cx="2748055" cy="648458"/>
          </a:xfrm>
          <a:prstGeom prst="round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Rectangle: Rounded Corners 94">
            <a:extLst>
              <a:ext uri="{FF2B5EF4-FFF2-40B4-BE49-F238E27FC236}">
                <a16:creationId xmlns:a16="http://schemas.microsoft.com/office/drawing/2014/main" id="{5CCFCE27-84FA-C101-697A-D3A138AC949A}"/>
              </a:ext>
            </a:extLst>
          </p:cNvPr>
          <p:cNvSpPr/>
          <p:nvPr/>
        </p:nvSpPr>
        <p:spPr>
          <a:xfrm>
            <a:off x="3051076" y="5936781"/>
            <a:ext cx="5200963" cy="245236"/>
          </a:xfrm>
          <a:prstGeom prst="round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50147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2" grpId="0" animBg="1"/>
      <p:bldP spid="22" grpId="1" animBg="1"/>
      <p:bldP spid="13" grpId="0" animBg="1"/>
      <p:bldP spid="13" grpId="1" animBg="1"/>
      <p:bldP spid="23" grpId="0" animBg="1"/>
      <p:bldP spid="23" grpId="1" animBg="1"/>
      <p:bldP spid="29" grpId="0" animBg="1"/>
      <p:bldP spid="29" grpId="1" animBg="1"/>
      <p:bldP spid="30" grpId="0" animBg="1"/>
      <p:bldP spid="39" grpId="0" animBg="1"/>
      <p:bldP spid="39" grpId="1" animBg="1"/>
      <p:bldP spid="40" grpId="0" animBg="1"/>
      <p:bldP spid="55" grpId="0" animBg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8F62AAAB-834B-E842-E994-20D7A1483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904" y="-1120968"/>
            <a:ext cx="11296020" cy="556079"/>
          </a:xfrm>
        </p:spPr>
        <p:txBody>
          <a:bodyPr/>
          <a:lstStyle/>
          <a:p>
            <a:r>
              <a:rPr lang="cs-CZ"/>
              <a:t>x1</a:t>
            </a:r>
          </a:p>
        </p:txBody>
      </p:sp>
      <p:sp>
        <p:nvSpPr>
          <p:cNvPr id="13" name="Tijdelijke aanduiding voor inhoud 12">
            <a:extLst>
              <a:ext uri="{FF2B5EF4-FFF2-40B4-BE49-F238E27FC236}">
                <a16:creationId xmlns:a16="http://schemas.microsoft.com/office/drawing/2014/main" id="{F82DFE09-4CDC-57A6-66B3-499A7C8A78AB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39406" y="1779352"/>
            <a:ext cx="4994084" cy="2393144"/>
          </a:xfrm>
          <a:prstGeom prst="rect">
            <a:avLst/>
          </a:prstGeom>
        </p:spPr>
        <p:txBody>
          <a:bodyPr lIns="0" tIns="0" rIns="0" bIns="0">
            <a:normAutofit fontScale="62500" lnSpcReduction="20000"/>
          </a:bodyPr>
          <a:lstStyle/>
          <a:p>
            <a:pPr marL="0" indent="0">
              <a:buClr>
                <a:schemeClr val="accent1"/>
              </a:buClr>
              <a:buNone/>
            </a:pPr>
            <a:r>
              <a:rPr lang="cs-CZ" sz="1999" b="1">
                <a:solidFill>
                  <a:srgbClr val="124A65"/>
                </a:solidFill>
                <a:latin typeface="Inter" panose="020B0604020202020204" charset="0"/>
                <a:ea typeface="Inter" panose="020B0604020202020204" charset="0"/>
              </a:rPr>
              <a:t>Sleva v nákupním košíku</a:t>
            </a:r>
          </a:p>
          <a:p>
            <a:pPr marL="285672" indent="-285672">
              <a:buClr>
                <a:schemeClr val="accent1"/>
              </a:buClr>
            </a:pPr>
            <a:endParaRPr lang="nl-NL" sz="1599" dirty="0">
              <a:solidFill>
                <a:srgbClr val="124A65"/>
              </a:solidFill>
              <a:latin typeface="Inter" panose="020B0604020202020204" charset="0"/>
              <a:ea typeface="Inter" panose="020B0604020202020204" charset="0"/>
            </a:endParaRPr>
          </a:p>
          <a:p>
            <a:pPr marL="285672" indent="-285672">
              <a:buClr>
                <a:schemeClr val="accent1"/>
              </a:buClr>
            </a:pPr>
            <a:r>
              <a:rPr lang="cs-CZ" sz="1481">
                <a:solidFill>
                  <a:srgbClr val="124A65"/>
                </a:solidFill>
                <a:latin typeface="Inter" panose="020B0604020202020204" charset="0"/>
                <a:ea typeface="Inter" panose="020B0604020202020204" charset="0"/>
              </a:rPr>
              <a:t>4 </a:t>
            </a:r>
            <a:r>
              <a:rPr lang="cs-CZ" sz="1481" b="1">
                <a:solidFill>
                  <a:srgbClr val="124A65"/>
                </a:solidFill>
                <a:latin typeface="Inter" panose="020B0604020202020204" charset="0"/>
                <a:ea typeface="Inter" panose="020B0604020202020204" charset="0"/>
              </a:rPr>
              <a:t>kupóny</a:t>
            </a:r>
            <a:r>
              <a:rPr lang="cs-CZ" sz="1481">
                <a:solidFill>
                  <a:srgbClr val="124A65"/>
                </a:solidFill>
                <a:latin typeface="Inter" panose="020B0604020202020204" charset="0"/>
                <a:ea typeface="Inter" panose="020B0604020202020204" charset="0"/>
              </a:rPr>
              <a:t>: 50 eur, 100 eur, 150 eur, 200 eur</a:t>
            </a:r>
          </a:p>
          <a:p>
            <a:pPr marL="285672" indent="-285672">
              <a:buClr>
                <a:schemeClr val="accent1"/>
              </a:buClr>
            </a:pPr>
            <a:r>
              <a:rPr lang="cs-CZ" sz="1481">
                <a:solidFill>
                  <a:srgbClr val="124A65"/>
                </a:solidFill>
                <a:latin typeface="Inter" panose="020B0604020202020204" charset="0"/>
                <a:ea typeface="Inter" panose="020B0604020202020204" charset="0"/>
              </a:rPr>
              <a:t>Jasně viditelné v nákupním košíku</a:t>
            </a:r>
          </a:p>
          <a:p>
            <a:pPr marL="285672" indent="-285672">
              <a:buClr>
                <a:schemeClr val="accent1"/>
              </a:buClr>
            </a:pPr>
            <a:r>
              <a:rPr lang="cs-CZ" sz="1481">
                <a:solidFill>
                  <a:srgbClr val="124A65"/>
                </a:solidFill>
                <a:latin typeface="Inter" panose="020B0604020202020204" charset="0"/>
                <a:ea typeface="Inter" panose="020B0604020202020204" charset="0"/>
              </a:rPr>
              <a:t>Sleva až 20 % na objednávku</a:t>
            </a:r>
          </a:p>
          <a:p>
            <a:pPr marL="285672" indent="-285672">
              <a:buClr>
                <a:schemeClr val="accent1"/>
              </a:buClr>
            </a:pPr>
            <a:r>
              <a:rPr lang="cs-CZ" sz="1481">
                <a:solidFill>
                  <a:srgbClr val="124A65"/>
                </a:solidFill>
                <a:latin typeface="Inter" panose="020B0604020202020204" charset="0"/>
                <a:ea typeface="Inter" panose="020B0604020202020204" charset="0"/>
              </a:rPr>
              <a:t>Rabaty pro servisní dealery – automatizované</a:t>
            </a:r>
          </a:p>
          <a:p>
            <a:pPr marL="285672" indent="-285672">
              <a:buClr>
                <a:schemeClr val="accent1"/>
              </a:buClr>
            </a:pPr>
            <a:r>
              <a:rPr lang="cs-CZ" sz="1481">
                <a:solidFill>
                  <a:srgbClr val="124A65"/>
                </a:solidFill>
                <a:latin typeface="Inter" panose="020B0604020202020204" charset="0"/>
                <a:ea typeface="Inter" panose="020B0604020202020204" charset="0"/>
              </a:rPr>
              <a:t>Faktury zákazníka</a:t>
            </a:r>
          </a:p>
          <a:p>
            <a:pPr marL="742747" lvl="1" indent="-285672">
              <a:buClr>
                <a:schemeClr val="accent1"/>
              </a:buClr>
            </a:pPr>
            <a:r>
              <a:rPr lang="cs-CZ" sz="1375">
                <a:solidFill>
                  <a:srgbClr val="124A65"/>
                </a:solidFill>
                <a:latin typeface="Inter" panose="020B0604020202020204" charset="0"/>
                <a:ea typeface="Inter" panose="020B0604020202020204" charset="0"/>
              </a:rPr>
              <a:t>Maloobchodní rozhraní 3.0 – automatizované </a:t>
            </a:r>
          </a:p>
          <a:p>
            <a:pPr marL="742747" lvl="1" indent="-285672">
              <a:buClr>
                <a:schemeClr val="accent1"/>
              </a:buClr>
            </a:pPr>
            <a:r>
              <a:rPr lang="cs-CZ" sz="1375">
                <a:solidFill>
                  <a:srgbClr val="124A65"/>
                </a:solidFill>
                <a:latin typeface="Inter" panose="020B0604020202020204" charset="0"/>
                <a:ea typeface="Inter" panose="020B0604020202020204" charset="0"/>
              </a:rPr>
              <a:t>Bez maloobchodního rozhraní 3.0 – cashback</a:t>
            </a:r>
          </a:p>
          <a:p>
            <a:pPr marL="0" indent="0">
              <a:buClr>
                <a:schemeClr val="accent1"/>
              </a:buClr>
              <a:buNone/>
            </a:pPr>
            <a:endParaRPr lang="nl-NL" sz="1599" b="1" dirty="0">
              <a:solidFill>
                <a:srgbClr val="124A65"/>
              </a:solidFill>
              <a:latin typeface="Inter" panose="020B0604020202020204" charset="0"/>
              <a:ea typeface="Inter" panose="020B0604020202020204" charset="0"/>
            </a:endParaRPr>
          </a:p>
          <a:p>
            <a:pPr marL="0" indent="0">
              <a:buClr>
                <a:schemeClr val="accent1"/>
              </a:buClr>
              <a:buNone/>
            </a:pPr>
            <a:r>
              <a:rPr lang="cs-CZ" sz="1599" b="1">
                <a:solidFill>
                  <a:srgbClr val="124A65"/>
                </a:solidFill>
                <a:latin typeface="Inter" panose="020B0604020202020204" charset="0"/>
                <a:ea typeface="Inter" panose="020B0604020202020204" charset="0"/>
              </a:rPr>
              <a:t>100% financováno společností PACCAR Parts</a:t>
            </a: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3D0E45D3-FA95-6BFF-295E-5F046AB159A1}"/>
              </a:ext>
            </a:extLst>
          </p:cNvPr>
          <p:cNvGrpSpPr/>
          <p:nvPr/>
        </p:nvGrpSpPr>
        <p:grpSpPr>
          <a:xfrm>
            <a:off x="10251662" y="438090"/>
            <a:ext cx="2255785" cy="509963"/>
            <a:chOff x="6096000" y="257402"/>
            <a:chExt cx="2256544" cy="510135"/>
          </a:xfrm>
        </p:grpSpPr>
        <p:sp>
          <p:nvSpPr>
            <p:cNvPr id="15" name="Rounded Rectangle 94">
              <a:extLst>
                <a:ext uri="{FF2B5EF4-FFF2-40B4-BE49-F238E27FC236}">
                  <a16:creationId xmlns:a16="http://schemas.microsoft.com/office/drawing/2014/main" id="{1E8E5C5D-914F-8FCF-2B05-4940EE064E68}"/>
                </a:ext>
              </a:extLst>
            </p:cNvPr>
            <p:cNvSpPr/>
            <p:nvPr/>
          </p:nvSpPr>
          <p:spPr>
            <a:xfrm>
              <a:off x="6108291" y="260556"/>
              <a:ext cx="2244253" cy="506008"/>
            </a:xfrm>
            <a:prstGeom prst="roundRect">
              <a:avLst>
                <a:gd name="adj" fmla="val 10183"/>
              </a:avLst>
            </a:prstGeom>
            <a:solidFill>
              <a:srgbClr val="184E6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0" tIns="45705" rIns="91410" bIns="45705" rtlCol="0" anchor="ctr"/>
            <a:lstStyle/>
            <a:p>
              <a:pPr marL="285672" indent="-285672" defTabSz="914150">
                <a:buFont typeface="Arial" panose="020B0604020202020204" pitchFamily="34" charset="0"/>
                <a:buChar char="•"/>
                <a:defRPr/>
              </a:pPr>
              <a:endParaRPr lang="nl-NL" sz="1599" b="1">
                <a:solidFill>
                  <a:srgbClr val="0F294B"/>
                </a:solidFill>
                <a:latin typeface="Inter" panose="02000503000000020004" pitchFamily="2" charset="0"/>
                <a:ea typeface="Inter" panose="02000503000000020004" pitchFamily="2" charset="0"/>
              </a:endParaRPr>
            </a:p>
          </p:txBody>
        </p:sp>
        <p:grpSp>
          <p:nvGrpSpPr>
            <p:cNvPr id="16" name="Groep 15">
              <a:extLst>
                <a:ext uri="{FF2B5EF4-FFF2-40B4-BE49-F238E27FC236}">
                  <a16:creationId xmlns:a16="http://schemas.microsoft.com/office/drawing/2014/main" id="{A813F7FC-A5D9-BEAA-B027-E287850EACE2}"/>
                </a:ext>
              </a:extLst>
            </p:cNvPr>
            <p:cNvGrpSpPr/>
            <p:nvPr/>
          </p:nvGrpSpPr>
          <p:grpSpPr>
            <a:xfrm>
              <a:off x="7114790" y="257402"/>
              <a:ext cx="510135" cy="510135"/>
              <a:chOff x="7114790" y="257402"/>
              <a:chExt cx="510135" cy="510135"/>
            </a:xfrm>
          </p:grpSpPr>
          <p:sp>
            <p:nvSpPr>
              <p:cNvPr id="24" name="Rounded Rectangle 94">
                <a:extLst>
                  <a:ext uri="{FF2B5EF4-FFF2-40B4-BE49-F238E27FC236}">
                    <a16:creationId xmlns:a16="http://schemas.microsoft.com/office/drawing/2014/main" id="{B95B0494-0DC8-3F52-261C-3CC012852282}"/>
                  </a:ext>
                </a:extLst>
              </p:cNvPr>
              <p:cNvSpPr/>
              <p:nvPr/>
            </p:nvSpPr>
            <p:spPr>
              <a:xfrm>
                <a:off x="7114790" y="257402"/>
                <a:ext cx="510135" cy="510135"/>
              </a:xfrm>
              <a:prstGeom prst="roundRect">
                <a:avLst>
                  <a:gd name="adj" fmla="val 10183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10" tIns="45705" rIns="91410" bIns="45705" rtlCol="0" anchor="ctr"/>
              <a:lstStyle/>
              <a:p>
                <a:pPr marL="285672" indent="-285672" defTabSz="914150">
                  <a:buFont typeface="Arial" panose="020B0604020202020204" pitchFamily="34" charset="0"/>
                  <a:buChar char="•"/>
                  <a:defRPr/>
                </a:pPr>
                <a:endParaRPr lang="nl-NL" sz="1599" b="1">
                  <a:solidFill>
                    <a:srgbClr val="0F294B"/>
                  </a:solidFill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pic>
            <p:nvPicPr>
              <p:cNvPr id="25" name="Picture 2" descr="A white bell with a black background&#10;&#10;AI-generated content may be incorrect.">
                <a:extLst>
                  <a:ext uri="{FF2B5EF4-FFF2-40B4-BE49-F238E27FC236}">
                    <a16:creationId xmlns:a16="http://schemas.microsoft.com/office/drawing/2014/main" id="{5F067B52-EE1F-A49F-E70C-DDF77527B8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99677" y="342289"/>
                <a:ext cx="340360" cy="340360"/>
              </a:xfrm>
              <a:prstGeom prst="rect">
                <a:avLst/>
              </a:prstGeom>
            </p:spPr>
          </p:pic>
        </p:grpSp>
        <p:grpSp>
          <p:nvGrpSpPr>
            <p:cNvPr id="17" name="Groep 16">
              <a:extLst>
                <a:ext uri="{FF2B5EF4-FFF2-40B4-BE49-F238E27FC236}">
                  <a16:creationId xmlns:a16="http://schemas.microsoft.com/office/drawing/2014/main" id="{09F87910-645C-876C-2622-5FA805D2B7B2}"/>
                </a:ext>
              </a:extLst>
            </p:cNvPr>
            <p:cNvGrpSpPr/>
            <p:nvPr/>
          </p:nvGrpSpPr>
          <p:grpSpPr>
            <a:xfrm>
              <a:off x="6605395" y="257402"/>
              <a:ext cx="510135" cy="510135"/>
              <a:chOff x="6605395" y="257402"/>
              <a:chExt cx="510135" cy="510135"/>
            </a:xfrm>
          </p:grpSpPr>
          <p:sp>
            <p:nvSpPr>
              <p:cNvPr id="22" name="Rounded Rectangle 94">
                <a:extLst>
                  <a:ext uri="{FF2B5EF4-FFF2-40B4-BE49-F238E27FC236}">
                    <a16:creationId xmlns:a16="http://schemas.microsoft.com/office/drawing/2014/main" id="{8DD911DD-98FD-DAE4-E231-A76CF67A51CE}"/>
                  </a:ext>
                </a:extLst>
              </p:cNvPr>
              <p:cNvSpPr/>
              <p:nvPr/>
            </p:nvSpPr>
            <p:spPr>
              <a:xfrm>
                <a:off x="6605395" y="257402"/>
                <a:ext cx="510135" cy="510135"/>
              </a:xfrm>
              <a:prstGeom prst="roundRect">
                <a:avLst>
                  <a:gd name="adj" fmla="val 10183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10" tIns="45705" rIns="91410" bIns="45705" rtlCol="0" anchor="ctr"/>
              <a:lstStyle/>
              <a:p>
                <a:pPr marL="285672" indent="-285672" defTabSz="914150">
                  <a:buFont typeface="Arial" panose="020B0604020202020204" pitchFamily="34" charset="0"/>
                  <a:buChar char="•"/>
                  <a:defRPr/>
                </a:pPr>
                <a:endParaRPr lang="nl-NL" sz="1599" b="1">
                  <a:solidFill>
                    <a:srgbClr val="0F294B"/>
                  </a:solidFill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pic>
            <p:nvPicPr>
              <p:cNvPr id="23" name="Picture 6" descr="A white lightning bolt in a square&#10;&#10;AI-generated content may be incorrect.">
                <a:extLst>
                  <a:ext uri="{FF2B5EF4-FFF2-40B4-BE49-F238E27FC236}">
                    <a16:creationId xmlns:a16="http://schemas.microsoft.com/office/drawing/2014/main" id="{6A37AF3E-CCC5-A53E-BC68-99893B34CF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90282" y="342289"/>
                <a:ext cx="340360" cy="340360"/>
              </a:xfrm>
              <a:prstGeom prst="rect">
                <a:avLst/>
              </a:prstGeom>
            </p:spPr>
          </p:pic>
        </p:grpSp>
        <p:grpSp>
          <p:nvGrpSpPr>
            <p:cNvPr id="18" name="Groep 17">
              <a:extLst>
                <a:ext uri="{FF2B5EF4-FFF2-40B4-BE49-F238E27FC236}">
                  <a16:creationId xmlns:a16="http://schemas.microsoft.com/office/drawing/2014/main" id="{266FC128-70E6-004A-3E0A-FE38B5ED59A3}"/>
                </a:ext>
              </a:extLst>
            </p:cNvPr>
            <p:cNvGrpSpPr/>
            <p:nvPr/>
          </p:nvGrpSpPr>
          <p:grpSpPr>
            <a:xfrm>
              <a:off x="6096000" y="257402"/>
              <a:ext cx="510135" cy="510135"/>
              <a:chOff x="6096000" y="257402"/>
              <a:chExt cx="510135" cy="510135"/>
            </a:xfrm>
          </p:grpSpPr>
          <p:sp>
            <p:nvSpPr>
              <p:cNvPr id="19" name="Rounded Rectangle 94">
                <a:extLst>
                  <a:ext uri="{FF2B5EF4-FFF2-40B4-BE49-F238E27FC236}">
                    <a16:creationId xmlns:a16="http://schemas.microsoft.com/office/drawing/2014/main" id="{7D52EEA9-A45C-6313-BDC3-302351D32BAC}"/>
                  </a:ext>
                </a:extLst>
              </p:cNvPr>
              <p:cNvSpPr/>
              <p:nvPr/>
            </p:nvSpPr>
            <p:spPr>
              <a:xfrm>
                <a:off x="6096000" y="257402"/>
                <a:ext cx="510135" cy="510135"/>
              </a:xfrm>
              <a:prstGeom prst="roundRect">
                <a:avLst>
                  <a:gd name="adj" fmla="val 10183"/>
                </a:avLst>
              </a:prstGeom>
              <a:solidFill>
                <a:srgbClr val="F01C2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10" tIns="45705" rIns="91410" bIns="45705" rtlCol="0" anchor="ctr"/>
              <a:lstStyle/>
              <a:p>
                <a:pPr marL="285672" indent="-285672" defTabSz="914150">
                  <a:buFont typeface="Arial" panose="020B0604020202020204" pitchFamily="34" charset="0"/>
                  <a:buChar char="•"/>
                  <a:defRPr/>
                </a:pPr>
                <a:endParaRPr lang="nl-NL" sz="1599" b="1">
                  <a:solidFill>
                    <a:srgbClr val="0F294B"/>
                  </a:solidFill>
                  <a:latin typeface="Inter" panose="02000503000000020004" pitchFamily="2" charset="0"/>
                  <a:ea typeface="Inter" panose="02000503000000020004" pitchFamily="2" charset="0"/>
                </a:endParaRPr>
              </a:p>
            </p:txBody>
          </p:sp>
          <p:pic>
            <p:nvPicPr>
              <p:cNvPr id="21" name="Picture 4" descr="A white star in a circle with a bow tie&#10;&#10;AI-generated content may be incorrect.">
                <a:extLst>
                  <a:ext uri="{FF2B5EF4-FFF2-40B4-BE49-F238E27FC236}">
                    <a16:creationId xmlns:a16="http://schemas.microsoft.com/office/drawing/2014/main" id="{C350F3B5-3B52-AF12-BB33-8D6EF5B30D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80887" y="342289"/>
                <a:ext cx="340360" cy="340360"/>
              </a:xfrm>
              <a:prstGeom prst="rect">
                <a:avLst/>
              </a:prstGeom>
            </p:spPr>
          </p:pic>
        </p:grpSp>
      </p:grpSp>
      <p:sp>
        <p:nvSpPr>
          <p:cNvPr id="3" name="Titel 1">
            <a:extLst>
              <a:ext uri="{FF2B5EF4-FFF2-40B4-BE49-F238E27FC236}">
                <a16:creationId xmlns:a16="http://schemas.microsoft.com/office/drawing/2014/main" id="{329E3002-1ED3-ADC3-5DE4-AB61FDAFC2AE}"/>
              </a:ext>
            </a:extLst>
          </p:cNvPr>
          <p:cNvSpPr txBox="1">
            <a:spLocks/>
          </p:cNvSpPr>
          <p:nvPr/>
        </p:nvSpPr>
        <p:spPr>
          <a:xfrm>
            <a:off x="934926" y="801320"/>
            <a:ext cx="9018658" cy="42603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bg1"/>
                </a:solidFill>
                <a:latin typeface="Inter" panose="020B05020300000000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defTabSz="914150"/>
            <a:r>
              <a:rPr lang="cs-CZ" sz="3998" cap="none">
                <a:solidFill>
                  <a:srgbClr val="154C66"/>
                </a:solidFill>
                <a:latin typeface="Inter" panose="020B0604020202020204" charset="0"/>
                <a:ea typeface="Inter" panose="020B0604020202020204" charset="0"/>
              </a:rPr>
              <a:t>BODY NEXT</a:t>
            </a:r>
          </a:p>
        </p:txBody>
      </p:sp>
      <p:pic>
        <p:nvPicPr>
          <p:cNvPr id="8" name="Picture 10" descr="A blue star in a circle with a ribbon&#10;&#10;AI-generated content may be incorrect.">
            <a:extLst>
              <a:ext uri="{FF2B5EF4-FFF2-40B4-BE49-F238E27FC236}">
                <a16:creationId xmlns:a16="http://schemas.microsoft.com/office/drawing/2014/main" id="{6C44575B-5B07-F390-3133-5A86CB7E9CE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54" y="762764"/>
            <a:ext cx="544899" cy="544899"/>
          </a:xfrm>
          <a:prstGeom prst="rect">
            <a:avLst/>
          </a:prstGeom>
        </p:spPr>
      </p:pic>
      <p:pic>
        <p:nvPicPr>
          <p:cNvPr id="2" name="Picture 16" descr="A white and black symbol&#10;&#10;AI-generated content may be incorrect.">
            <a:extLst>
              <a:ext uri="{FF2B5EF4-FFF2-40B4-BE49-F238E27FC236}">
                <a16:creationId xmlns:a16="http://schemas.microsoft.com/office/drawing/2014/main" id="{3CA93F4E-3D1A-2193-2671-DB3CEEEB647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4901" y="534575"/>
            <a:ext cx="308458" cy="340245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8E160341-8A31-9FB9-7A8C-FF79D94E7A74}"/>
              </a:ext>
            </a:extLst>
          </p:cNvPr>
          <p:cNvSpPr txBox="1"/>
          <p:nvPr/>
        </p:nvSpPr>
        <p:spPr>
          <a:xfrm rot="672230">
            <a:off x="5356490" y="739642"/>
            <a:ext cx="7619895" cy="483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6725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cs-CZ" sz="2539">
                <a:solidFill>
                  <a:srgbClr val="C00000"/>
                </a:solidFill>
                <a:latin typeface="Arial" charset="0"/>
              </a:rPr>
              <a:t>Pouze s rozhraním FOCUS a souhlasem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333F992E-231F-8DAB-E6AA-7A03BD7F4FEA}"/>
              </a:ext>
            </a:extLst>
          </p:cNvPr>
          <p:cNvSpPr/>
          <p:nvPr/>
        </p:nvSpPr>
        <p:spPr>
          <a:xfrm>
            <a:off x="6803923" y="4965290"/>
            <a:ext cx="550606" cy="36379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04A67DC4-B2F0-8B3C-2E33-928FFA9547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9250" y="1422512"/>
            <a:ext cx="3713608" cy="4472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74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051AE09-280E-C244-4519-C8A054A13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60" descr="A white rectangular frame with black lines&#10;&#10;AI-generated content may be incorrect.">
            <a:extLst>
              <a:ext uri="{FF2B5EF4-FFF2-40B4-BE49-F238E27FC236}">
                <a16:creationId xmlns:a16="http://schemas.microsoft.com/office/drawing/2014/main" id="{99026F30-D19F-3F40-21C2-BF462CF4BA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472" y="701697"/>
            <a:ext cx="8818921" cy="6030401"/>
          </a:xfrm>
          <a:prstGeom prst="rect">
            <a:avLst/>
          </a:prstGeom>
        </p:spPr>
      </p:pic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59B8793-26A1-9978-67C3-D605DBE68D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846"/>
          <a:stretch/>
        </p:blipFill>
        <p:spPr>
          <a:xfrm>
            <a:off x="2370332" y="798897"/>
            <a:ext cx="8575200" cy="5678905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15BF1DD-60AE-98EB-AD14-C6D78F5C36AE}"/>
              </a:ext>
            </a:extLst>
          </p:cNvPr>
          <p:cNvSpPr/>
          <p:nvPr/>
        </p:nvSpPr>
        <p:spPr>
          <a:xfrm>
            <a:off x="8065968" y="2714324"/>
            <a:ext cx="2483319" cy="500515"/>
          </a:xfrm>
          <a:prstGeom prst="round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D1C86BC-9879-9CD0-CD0C-21728A55EF49}"/>
              </a:ext>
            </a:extLst>
          </p:cNvPr>
          <p:cNvSpPr/>
          <p:nvPr/>
        </p:nvSpPr>
        <p:spPr>
          <a:xfrm>
            <a:off x="8065969" y="4490187"/>
            <a:ext cx="2483319" cy="288758"/>
          </a:xfrm>
          <a:prstGeom prst="round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BFDFD81-2A22-07C2-A7A9-8DE5F984EF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7" b="29615"/>
          <a:stretch/>
        </p:blipFill>
        <p:spPr>
          <a:xfrm>
            <a:off x="2370332" y="808522"/>
            <a:ext cx="8575200" cy="5678905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745676D-21A3-46EA-6590-27A262AA168B}"/>
              </a:ext>
            </a:extLst>
          </p:cNvPr>
          <p:cNvSpPr/>
          <p:nvPr/>
        </p:nvSpPr>
        <p:spPr>
          <a:xfrm>
            <a:off x="8065968" y="2906829"/>
            <a:ext cx="2483319" cy="308010"/>
          </a:xfrm>
          <a:prstGeom prst="round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4B78381-5EC7-7675-2DFF-C40E27C6A8BC}"/>
              </a:ext>
            </a:extLst>
          </p:cNvPr>
          <p:cNvSpPr/>
          <p:nvPr/>
        </p:nvSpPr>
        <p:spPr>
          <a:xfrm>
            <a:off x="8065968" y="4685102"/>
            <a:ext cx="2483319" cy="830174"/>
          </a:xfrm>
          <a:prstGeom prst="round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E0C72954-C8A5-EB95-3842-9EAC3CCA579A}"/>
              </a:ext>
            </a:extLst>
          </p:cNvPr>
          <p:cNvSpPr/>
          <p:nvPr/>
        </p:nvSpPr>
        <p:spPr>
          <a:xfrm>
            <a:off x="5477774" y="4778945"/>
            <a:ext cx="618226" cy="2588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8290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7B1771-8451-1DCA-1928-1C3B173D4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C940E1-6660-32FE-2F6C-44A0B0212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660504"/>
            <a:ext cx="11299825" cy="556267"/>
          </a:xfrm>
        </p:spPr>
        <p:txBody>
          <a:bodyPr/>
          <a:lstStyle/>
          <a:p>
            <a:r>
              <a:rPr lang="cs-CZ"/>
              <a:t>E-MAIL S POTVRZENÍM OBJEDNÁVKY</a:t>
            </a:r>
            <a:br>
              <a:rPr lang="cs-CZ"/>
            </a:br>
            <a:r>
              <a:rPr lang="cs-CZ" sz="2000" b="1">
                <a:solidFill>
                  <a:srgbClr val="FF0000"/>
                </a:solidFill>
              </a:rPr>
              <a:t>MALOOBCHODNÍ ROZHRANÍ 3.0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5C597832-1FB1-B0A1-FE6F-2B4543C49F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0916" y="1524106"/>
            <a:ext cx="7309839" cy="4208096"/>
          </a:xfrm>
          <a:prstGeom prst="rect">
            <a:avLst/>
          </a:prstGeom>
        </p:spPr>
      </p:pic>
      <p:sp>
        <p:nvSpPr>
          <p:cNvPr id="9" name="Afgeronde rechthoek 19">
            <a:extLst>
              <a:ext uri="{FF2B5EF4-FFF2-40B4-BE49-F238E27FC236}">
                <a16:creationId xmlns:a16="http://schemas.microsoft.com/office/drawing/2014/main" id="{68CE2BC8-18F3-A3F1-6E18-DA7671CC672E}"/>
              </a:ext>
            </a:extLst>
          </p:cNvPr>
          <p:cNvSpPr/>
          <p:nvPr/>
        </p:nvSpPr>
        <p:spPr>
          <a:xfrm>
            <a:off x="7934632" y="5045666"/>
            <a:ext cx="1525770" cy="288228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21865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523A7-56A2-4B5B-C034-89D0E8B05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4AA643-B5B5-A09A-0F49-FCEF48374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660504"/>
            <a:ext cx="11299825" cy="556267"/>
          </a:xfrm>
        </p:spPr>
        <p:txBody>
          <a:bodyPr/>
          <a:lstStyle/>
          <a:p>
            <a:r>
              <a:rPr lang="cs-CZ"/>
              <a:t>POTVRZENÍ OBJEDNÁVKY E-MAILEM</a:t>
            </a:r>
            <a:br>
              <a:rPr lang="cs-CZ"/>
            </a:br>
            <a:r>
              <a:rPr lang="cs-CZ" sz="2000" b="1">
                <a:solidFill>
                  <a:srgbClr val="FF0000"/>
                </a:solidFill>
              </a:rPr>
              <a:t>CASHBACK</a:t>
            </a:r>
          </a:p>
        </p:txBody>
      </p:sp>
      <p:pic>
        <p:nvPicPr>
          <p:cNvPr id="4" name="Afbeelding 3" descr="Afbeelding met tekst, schermopname, Lettertype, nummer&#10;&#10;Door AI gegenereerde inhoud is mogelijk onjuist.">
            <a:extLst>
              <a:ext uri="{FF2B5EF4-FFF2-40B4-BE49-F238E27FC236}">
                <a16:creationId xmlns:a16="http://schemas.microsoft.com/office/drawing/2014/main" id="{3CEFBC76-26F9-FC1C-47B9-741662CE2F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177" y="1524106"/>
            <a:ext cx="10383008" cy="4291478"/>
          </a:xfrm>
          <a:prstGeom prst="rect">
            <a:avLst/>
          </a:prstGeom>
        </p:spPr>
      </p:pic>
      <p:sp>
        <p:nvSpPr>
          <p:cNvPr id="9" name="Afgeronde rechthoek 19">
            <a:extLst>
              <a:ext uri="{FF2B5EF4-FFF2-40B4-BE49-F238E27FC236}">
                <a16:creationId xmlns:a16="http://schemas.microsoft.com/office/drawing/2014/main" id="{ADB7A03D-821A-A6B8-6F90-DDC2A282BA1B}"/>
              </a:ext>
            </a:extLst>
          </p:cNvPr>
          <p:cNvSpPr/>
          <p:nvPr/>
        </p:nvSpPr>
        <p:spPr>
          <a:xfrm>
            <a:off x="9635416" y="4606754"/>
            <a:ext cx="1525770" cy="288228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790220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253</Words>
  <Application>Microsoft Office PowerPoint</Application>
  <PresentationFormat>Širokoúhlá obrazovka</PresentationFormat>
  <Paragraphs>76</Paragraphs>
  <Slides>7</Slides>
  <Notes>7</Notes>
  <HiddenSlides>3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3" baseType="lpstr">
      <vt:lpstr>Aptos Narrow</vt:lpstr>
      <vt:lpstr>Arial</vt:lpstr>
      <vt:lpstr>Calibri</vt:lpstr>
      <vt:lpstr>Calibri Light</vt:lpstr>
      <vt:lpstr>Inter</vt:lpstr>
      <vt:lpstr>Motiv Office</vt:lpstr>
      <vt:lpstr>Prezentace aplikace PowerPoint</vt:lpstr>
      <vt:lpstr>Prezentace aplikace PowerPoint</vt:lpstr>
      <vt:lpstr>Prezentace aplikace PowerPoint</vt:lpstr>
      <vt:lpstr>x1</vt:lpstr>
      <vt:lpstr>Prezentace aplikace PowerPoint</vt:lpstr>
      <vt:lpstr>E-MAIL S POTVRZENÍM OBJEDNÁVKY MALOOBCHODNÍ ROZHRANÍ 3.0</vt:lpstr>
      <vt:lpstr>POTVRZENÍ OBJEDNÁVKY E-MAILEM CASHBACK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Dagmar Zachová</dc:creator>
  <cp:lastModifiedBy>Dagmar Zachová</cp:lastModifiedBy>
  <cp:revision>2</cp:revision>
  <dcterms:created xsi:type="dcterms:W3CDTF">2026-10-02T07:39:41Z</dcterms:created>
  <dcterms:modified xsi:type="dcterms:W3CDTF">2026-10-02T07:53:19Z</dcterms:modified>
</cp:coreProperties>
</file>